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49"/>
  </p:notesMasterIdLst>
  <p:sldIdLst>
    <p:sldId id="2443" r:id="rId6"/>
    <p:sldId id="2375" r:id="rId7"/>
    <p:sldId id="2380" r:id="rId8"/>
    <p:sldId id="2410" r:id="rId9"/>
    <p:sldId id="2411" r:id="rId10"/>
    <p:sldId id="2412" r:id="rId11"/>
    <p:sldId id="2413" r:id="rId12"/>
    <p:sldId id="2414" r:id="rId13"/>
    <p:sldId id="2415" r:id="rId14"/>
    <p:sldId id="2381" r:id="rId15"/>
    <p:sldId id="2400" r:id="rId16"/>
    <p:sldId id="2373" r:id="rId17"/>
    <p:sldId id="2397" r:id="rId18"/>
    <p:sldId id="2387" r:id="rId19"/>
    <p:sldId id="283" r:id="rId20"/>
    <p:sldId id="284" r:id="rId21"/>
    <p:sldId id="292" r:id="rId22"/>
    <p:sldId id="294" r:id="rId23"/>
    <p:sldId id="2447" r:id="rId24"/>
    <p:sldId id="1431" r:id="rId25"/>
    <p:sldId id="1448" r:id="rId26"/>
    <p:sldId id="1433" r:id="rId27"/>
    <p:sldId id="1446" r:id="rId28"/>
    <p:sldId id="2431" r:id="rId29"/>
    <p:sldId id="2374" r:id="rId30"/>
    <p:sldId id="2430" r:id="rId31"/>
    <p:sldId id="2429" r:id="rId32"/>
    <p:sldId id="2390" r:id="rId33"/>
    <p:sldId id="337" r:id="rId34"/>
    <p:sldId id="2395" r:id="rId35"/>
    <p:sldId id="2396" r:id="rId36"/>
    <p:sldId id="1405" r:id="rId37"/>
    <p:sldId id="1442" r:id="rId38"/>
    <p:sldId id="2392" r:id="rId39"/>
    <p:sldId id="1451" r:id="rId40"/>
    <p:sldId id="1438" r:id="rId41"/>
    <p:sldId id="2357" r:id="rId42"/>
    <p:sldId id="2438" r:id="rId43"/>
    <p:sldId id="2358" r:id="rId44"/>
    <p:sldId id="2359" r:id="rId45"/>
    <p:sldId id="2439" r:id="rId46"/>
    <p:sldId id="2391" r:id="rId47"/>
    <p:sldId id="239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, Susan" initials="SS" lastIdx="3" clrIdx="0">
    <p:extLst>
      <p:ext uri="{19B8F6BF-5375-455C-9EA6-DF929625EA0E}">
        <p15:presenceInfo xmlns:p15="http://schemas.microsoft.com/office/powerpoint/2012/main" userId="Schneider, Su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67B3F-F9B4-4376-9F9D-13C909ACA4F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E542-036F-4073-969D-A6208AC8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DE542-036F-4073-969D-A6208AC8EE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721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DE542-036F-4073-969D-A6208AC8EE5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8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506">
              <a:defRPr/>
            </a:pPr>
            <a:fld id="{91185BD6-D72F-44AE-8D0A-0550556E2757}" type="slidenum">
              <a:rPr lang="en-US">
                <a:solidFill>
                  <a:srgbClr val="000000"/>
                </a:solidFill>
              </a:rPr>
              <a:pPr defTabSz="956506"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8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6E22C-7C75-43C6-819D-0D8152DD30BE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76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506">
              <a:defRPr/>
            </a:pPr>
            <a:fld id="{91185BD6-D72F-44AE-8D0A-0550556E2757}" type="slidenum">
              <a:rPr lang="en-US">
                <a:solidFill>
                  <a:srgbClr val="000000"/>
                </a:solidFill>
              </a:rPr>
              <a:pPr defTabSz="956506"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04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506">
              <a:defRPr/>
            </a:pPr>
            <a:fld id="{91185BD6-D72F-44AE-8D0A-0550556E2757}" type="slidenum">
              <a:rPr lang="en-US">
                <a:solidFill>
                  <a:srgbClr val="000000"/>
                </a:solidFill>
              </a:rPr>
              <a:pPr defTabSz="956506"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2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506">
              <a:defRPr/>
            </a:pPr>
            <a:fld id="{91185BD6-D72F-44AE-8D0A-0550556E2757}" type="slidenum">
              <a:rPr lang="en-US">
                <a:solidFill>
                  <a:srgbClr val="000000"/>
                </a:solidFill>
              </a:rPr>
              <a:pPr defTabSz="956506"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DE542-036F-4073-969D-A6208AC8EE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97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DE542-036F-4073-969D-A6208AC8EE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4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DE542-036F-4073-969D-A6208AC8EE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66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DE542-036F-4073-969D-A6208AC8EE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36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DE542-036F-4073-969D-A6208AC8EE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DE542-036F-4073-969D-A6208AC8EE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9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506">
              <a:defRPr/>
            </a:pPr>
            <a:fld id="{91185BD6-D72F-44AE-8D0A-0550556E2757}" type="slidenum">
              <a:rPr lang="en-US">
                <a:solidFill>
                  <a:srgbClr val="000000"/>
                </a:solidFill>
              </a:rPr>
              <a:pPr defTabSz="956506"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6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506">
              <a:defRPr/>
            </a:pPr>
            <a:fld id="{91185BD6-D72F-44AE-8D0A-0550556E2757}" type="slidenum">
              <a:rPr lang="en-US">
                <a:solidFill>
                  <a:srgbClr val="000000"/>
                </a:solidFill>
              </a:rPr>
              <a:pPr defTabSz="956506"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CF91-E731-E044-8D82-2C531C7C6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8262F-0DFD-614C-9916-BD5B674C3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8B233-5DDA-AE42-9E60-7507BB68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38F3F-DE99-284E-A87D-A69CE958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E2409-24D0-8947-96D2-8EA2168C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3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3B40-9757-4644-85FD-932BC675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184D9-CA95-7C47-86EE-9AB6AFF40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AF245-D3D1-D244-BC67-0C9D07FC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8E3D5-4775-CF45-A70B-8F72969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CCEB-0F90-8740-A1E9-63AD6B01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6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39470-B2A4-F743-B092-9C4592B8F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56EA3-634F-E248-B4D5-B91C9BFC6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9527-AEE9-B546-88EE-30D1D127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B78AD-F19D-CD40-B52E-090157D0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71A9-26CD-994F-8F52-0130CE06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7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1D20D-E4ED-D543-81B3-A7E86306BA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05018" y="174626"/>
            <a:ext cx="1466849" cy="277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FF"/>
                </a:solidFill>
              </a:rPr>
              <a:t>TLP:WHITE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500F3C-14CC-0546-841D-06717C88AF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</p:spPr>
        <p:txBody>
          <a:bodyPr lIns="45720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05A54B-C589-C14D-8655-4E2FBB7F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00201"/>
            <a:ext cx="1109556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57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CF91-E731-E044-8D82-2C531C7C6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8262F-0DFD-614C-9916-BD5B674C3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8B233-5DDA-AE42-9E60-7507BB68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38F3F-DE99-284E-A87D-A69CE958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E2409-24D0-8947-96D2-8EA2168C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7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9886E43-49DF-DD4B-9A7D-D5A549DC70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</p:spPr>
        <p:txBody>
          <a:bodyPr lIns="457200" tIns="27432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057C2F8-E39A-4C13-8F6E-3990A662EA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80800" y="6429375"/>
            <a:ext cx="60960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9634-D2E1-460C-9561-31E26DF8BD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650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271B0-E06D-D444-B3FD-77BC419E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B500C-96F1-CE40-BE5D-065283C1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53D89-3553-5F4B-ABF7-4859DDA0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9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2F38-016A-FD40-AA8F-15F02EBCC689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b="1"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CE75B-B491-4DDC-AAD1-50CA5E4FCEAA}"/>
              </a:ext>
            </a:extLst>
          </p:cNvPr>
          <p:cNvSpPr txBox="1"/>
          <p:nvPr userDrawn="1"/>
        </p:nvSpPr>
        <p:spPr>
          <a:xfrm>
            <a:off x="3994951" y="6001305"/>
            <a:ext cx="4039340" cy="497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75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EAB00-9BE2-2545-B119-234AD24A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D70A-4C9A-2D4F-9A70-58C87069D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95A22-A644-8B45-B397-C141F17D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59AE3-7510-924F-BE12-654B7E57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D497-3079-3D4D-8B78-2B0A2E99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2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0443-55AC-254F-A05A-31334064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4FA2-B1A0-374C-8DBA-0E3931A29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79102-FF96-CB46-A82F-CABDF486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30937-3266-8E4E-BFA9-FE687621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38433-93DA-F448-A7B2-46D671A1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6077-A3E2-CB43-A985-4F593776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521EE-21B1-0840-B975-2BAD9215C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31F52-035C-AB47-9133-1BAC9543F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22931-8702-134B-95D6-3019D321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0E4F4-C14F-0041-9FF6-98AF2E3F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D9891-C5D7-DF4F-9B38-99B07596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3765-4798-3140-B704-404BB348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2A6E1-5058-B646-8B9D-6431F0E1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11614-3C52-634D-AB0C-01777B210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1FF26-DE32-6B4E-9A90-170A77C29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8E642-677D-4944-8BCC-61497FD56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8601D-5048-1546-A17B-FA5AAA44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1D341-4066-4346-999F-1F8E0E3C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633A4-9E9F-0F4E-B8AC-81AE2603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7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BDEE-02EC-E44E-A19A-DED00D8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E6A08-9604-9A45-B036-75A1EDDC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242B8-9E07-0D40-A6D5-4447E7EF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D7AF2-EA7B-3546-9974-24B8447F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271B0-E06D-D444-B3FD-77BC419E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B500C-96F1-CE40-BE5D-065283C1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53D89-3553-5F4B-ABF7-4859DDA0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8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7F49-3AF0-484B-98AE-4F999DA8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4C4C1-2882-8B43-A06B-61092D62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9A444-197C-EA48-A3A6-A6A8FD867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C3A7D-D728-924D-ACCC-81C5A0B7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13532-E6D7-4D4F-8329-32EB33BD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E44EF-4E36-A045-BFD2-994C284A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0717-A214-C347-AD15-F8074D05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D6890-7EDF-444E-9AEB-15072C40E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6E50-39EF-C94B-BCC1-87B82A676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80C47-4A6C-1240-A3F8-F2191D34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1BD45-BFF4-AA4B-9796-F11F34B4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6AC1B-7E38-0047-9A69-228F704F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8E9D4-1FC6-C244-9A5E-1DD5D4E1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F6365-29DE-A64F-A539-8C6C6C6B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1D2D1-2A4F-2646-97E9-7FA28ADD7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8849-1605-D646-9E5A-976805A30A9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1CB2F-745A-FD4A-B9F2-AFDC98367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2816F-32BD-3B47-A050-1D570D167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25B3-0897-CB4C-8572-3D378159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2501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9.sv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17.svg"/><Relationship Id="rId1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4.jpe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image" Target="../media/image4.jpeg"/><Relationship Id="rId21" Type="http://schemas.openxmlformats.org/officeDocument/2006/relationships/image" Target="../media/image5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dn.fedweb.org/fed-91/2/SCN%2520-%2520EOP%2520Template%2520-%2520May%25202020.docx" TargetMode="External"/><Relationship Id="rId4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image" Target="../media/image4.jpeg"/><Relationship Id="rId21" Type="http://schemas.openxmlformats.org/officeDocument/2006/relationships/image" Target="../media/image5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66B5EF-ED67-466B-A7F1-A81CCB88F605}"/>
              </a:ext>
            </a:extLst>
          </p:cNvPr>
          <p:cNvSpPr/>
          <p:nvPr/>
        </p:nvSpPr>
        <p:spPr>
          <a:xfrm>
            <a:off x="-1" y="0"/>
            <a:ext cx="1226589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F474142-1058-4CB5-B095-64A3DBBA4C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-554998" y="2786317"/>
            <a:ext cx="12820887" cy="112179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274320" rIns="91440" bIns="9144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  <a:spcAft>
                <a:spcPts val="3000"/>
              </a:spcAft>
            </a:pPr>
            <a:r>
              <a:rPr lang="en-US" altLang="en-US" sz="7200" b="1" dirty="0">
                <a:solidFill>
                  <a:srgbClr val="005287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Protecting Houses of Worship</a:t>
            </a:r>
            <a:br>
              <a:rPr lang="en-US" altLang="en-US" sz="7200" b="1" dirty="0">
                <a:solidFill>
                  <a:srgbClr val="005287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en-US" altLang="en-US" sz="2400" b="1" i="1" dirty="0">
                <a:solidFill>
                  <a:srgbClr val="005287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Basic Law, Guidance, and Available Resources</a:t>
            </a:r>
            <a:br>
              <a:rPr lang="en-US" altLang="en-US" sz="7200" b="1" dirty="0">
                <a:solidFill>
                  <a:srgbClr val="005287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endParaRPr lang="en-US" altLang="en-US" sz="7200" b="1" dirty="0">
              <a:solidFill>
                <a:srgbClr val="005287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E0E2F7-5973-45B0-A5CB-C132282F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265891" cy="2517058"/>
          </a:xfrm>
          <a:prstGeom prst="rect">
            <a:avLst/>
          </a:prstGeom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4E40F609-935E-468D-9B7C-4AD4637C1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0" y="5396704"/>
            <a:ext cx="1285635" cy="13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ee the source image">
            <a:extLst>
              <a:ext uri="{FF2B5EF4-FFF2-40B4-BE49-F238E27FC236}">
                <a16:creationId xmlns:a16="http://schemas.microsoft.com/office/drawing/2014/main" id="{781892C2-6260-4D98-B732-5CDFBC02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14" y="5419632"/>
            <a:ext cx="1235256" cy="12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ee the source image">
            <a:extLst>
              <a:ext uri="{FF2B5EF4-FFF2-40B4-BE49-F238E27FC236}">
                <a16:creationId xmlns:a16="http://schemas.microsoft.com/office/drawing/2014/main" id="{4717EBC2-1AE5-41D1-A06E-8E024897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72" y="5355748"/>
            <a:ext cx="1390201" cy="13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ee the source image">
            <a:extLst>
              <a:ext uri="{FF2B5EF4-FFF2-40B4-BE49-F238E27FC236}">
                <a16:creationId xmlns:a16="http://schemas.microsoft.com/office/drawing/2014/main" id="{23A870E0-174F-4962-AEE1-3B50603F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433" y="5413311"/>
            <a:ext cx="1284968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See the source image">
            <a:extLst>
              <a:ext uri="{FF2B5EF4-FFF2-40B4-BE49-F238E27FC236}">
                <a16:creationId xmlns:a16="http://schemas.microsoft.com/office/drawing/2014/main" id="{3FAAE098-BE43-4731-8EE3-0B36E8CF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58" y="5390843"/>
            <a:ext cx="1326048" cy="13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74B9C6CE-C5D9-4E37-A4D5-0DDF0388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45" y="5358188"/>
            <a:ext cx="1298742" cy="13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1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66B5EF-ED67-466B-A7F1-A81CCB88F605}"/>
              </a:ext>
            </a:extLst>
          </p:cNvPr>
          <p:cNvSpPr/>
          <p:nvPr/>
        </p:nvSpPr>
        <p:spPr>
          <a:xfrm>
            <a:off x="-1" y="0"/>
            <a:ext cx="12265891" cy="6858000"/>
          </a:xfrm>
          <a:prstGeom prst="rect">
            <a:avLst/>
          </a:prstGeom>
          <a:solidFill>
            <a:srgbClr val="00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F474142-1058-4CB5-B095-64A3DBBA4C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-2" y="2868105"/>
            <a:ext cx="12265890" cy="112179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274320" rIns="91440" bIns="9144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en-US" b="1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Grant Opportunities for Houses of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1E4F-1A72-437B-8460-9B7A237CD4C9}"/>
              </a:ext>
            </a:extLst>
          </p:cNvPr>
          <p:cNvSpPr txBox="1"/>
          <p:nvPr/>
        </p:nvSpPr>
        <p:spPr>
          <a:xfrm>
            <a:off x="36943" y="5820651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Rachel Bethea, Maine Emergency Management Agency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T.J. Swenson, Cybersecurity and Infrastructure Security Agency (CISA)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E0E2F7-5973-45B0-A5CB-C132282F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265891" cy="25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7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Franklin Gothic Book" panose="020B0503020102020204" pitchFamily="34" charset="0"/>
              </a:rPr>
              <a:t>Nonprofit Security Grant Program</a:t>
            </a:r>
          </a:p>
        </p:txBody>
      </p:sp>
      <p:pic>
        <p:nvPicPr>
          <p:cNvPr id="4" name="Picture 8" descr="See the source image">
            <a:extLst>
              <a:ext uri="{FF2B5EF4-FFF2-40B4-BE49-F238E27FC236}">
                <a16:creationId xmlns:a16="http://schemas.microsoft.com/office/drawing/2014/main" id="{32CF48BF-6705-4739-9D94-072F1B5D0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97" y="5937953"/>
            <a:ext cx="890743" cy="8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57DCA-53DC-4D7E-A72E-E589155EBA6D}"/>
              </a:ext>
            </a:extLst>
          </p:cNvPr>
          <p:cNvSpPr txBox="1"/>
          <p:nvPr/>
        </p:nvSpPr>
        <p:spPr>
          <a:xfrm>
            <a:off x="1620140" y="6362772"/>
            <a:ext cx="8813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https://www.maine.gov/mema/grants/nonprofit-security-grant-program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C1698-678C-4DB2-A675-3E519DF25B20}"/>
              </a:ext>
            </a:extLst>
          </p:cNvPr>
          <p:cNvSpPr txBox="1"/>
          <p:nvPr/>
        </p:nvSpPr>
        <p:spPr>
          <a:xfrm>
            <a:off x="2782478" y="2194105"/>
            <a:ext cx="662704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Annual Award: In FY2022 Maine awarded $1.5 million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4E2C672-28BC-4ABC-92FE-576DD573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06" y="1218414"/>
            <a:ext cx="11860378" cy="8496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Provides funding for target hardening and physical security enhancements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and activities for 501(c)(3) organizations at high risk of terrorist attack.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A91082-7C2D-4F04-A54D-34FB7D966268}"/>
              </a:ext>
            </a:extLst>
          </p:cNvPr>
          <p:cNvSpPr/>
          <p:nvPr/>
        </p:nvSpPr>
        <p:spPr>
          <a:xfrm>
            <a:off x="2572395" y="2586882"/>
            <a:ext cx="704721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Segoe UI Light" panose="020B0502040204020203" pitchFamily="34" charset="0"/>
              </a:rPr>
              <a:t>FY2022: $1.05 million awarded to 11 nonprofit organizations throughout Maine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3CF3BA-DE3A-4EF8-AF35-E510B67BFE45}"/>
              </a:ext>
            </a:extLst>
          </p:cNvPr>
          <p:cNvSpPr txBox="1"/>
          <p:nvPr/>
        </p:nvSpPr>
        <p:spPr>
          <a:xfrm>
            <a:off x="6344238" y="3093655"/>
            <a:ext cx="55949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Enhancing the protection of soft targets/crowded places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Physical security measures: fencing, cameras, keycard access, bollards, security screening equipment, private contracted security guards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Effective Planning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Security risk assessments; development of security plans/protocols; emergency/evacuation plans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​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Training and Awareness Campaigns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Active shooter training, security training for employees, public awareness/preparedness campaigns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​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Exercises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Response exercises (tabletop or full-scale exercises with congregation, police and fire, local emergency management, etc.)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B7DF5-DB02-4B20-B110-8C7C0A8EE69E}"/>
              </a:ext>
            </a:extLst>
          </p:cNvPr>
          <p:cNvSpPr txBox="1"/>
          <p:nvPr/>
        </p:nvSpPr>
        <p:spPr>
          <a:xfrm>
            <a:off x="273850" y="3309098"/>
            <a:ext cx="60703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Annual competitive reimbursement grant​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Applications are submitted to MEMA (State Administrative Agency (SAA))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$150,000 maximum for each site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$450,000 maximum per eligible organization (up to 3 sites)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Up to 5% of award funds can be utilized for directly related grant management and administration activities.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Vulnerability/Risk Assessment required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Applications must highlight the specific threats, vulnerabilities, and the consequences due to a terrorist attack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Proposed projects must reflect how the facility will be hardened (made safer/more secure) and/or mitigate the identified risk(s) and vulnerabilities based on the Vulnerability/Risk Assessment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2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Targeted Violence and Terrorism Prevention Grant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272DCC-05FD-43BE-BE1A-5FF4C56D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4" y="1255184"/>
            <a:ext cx="11860378" cy="45246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DHS Center for Prevention Programs and Partnerships (CP3)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BD789-22B8-4666-AECC-1AA4AEC7DFE1}"/>
              </a:ext>
            </a:extLst>
          </p:cNvPr>
          <p:cNvSpPr txBox="1"/>
          <p:nvPr/>
        </p:nvSpPr>
        <p:spPr>
          <a:xfrm>
            <a:off x="4630993" y="62849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https://www.dhs.gov/tvtpgrants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04332-1C6E-4E76-959A-A14A79291C64}"/>
              </a:ext>
            </a:extLst>
          </p:cNvPr>
          <p:cNvSpPr txBox="1"/>
          <p:nvPr/>
        </p:nvSpPr>
        <p:spPr>
          <a:xfrm>
            <a:off x="0" y="193363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The 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TVTP Grant Program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is the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primary financial mechanism 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through which CP3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supports the establishment and sustainment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of local prevention efforts.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5EB84-7DCE-4798-8739-26621DA0A1C3}"/>
              </a:ext>
            </a:extLst>
          </p:cNvPr>
          <p:cNvSpPr txBox="1"/>
          <p:nvPr/>
        </p:nvSpPr>
        <p:spPr>
          <a:xfrm>
            <a:off x="6346834" y="2964929"/>
            <a:ext cx="4761755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The FY22 TVTP Grant Program adds an additional $20 million to support local communities prevent targeted violence and terrorism. FY22 Grants will address five priority areas: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2F64F3-2752-4D5A-9047-11D331544359}"/>
              </a:ext>
            </a:extLst>
          </p:cNvPr>
          <p:cNvSpPr/>
          <p:nvPr/>
        </p:nvSpPr>
        <p:spPr>
          <a:xfrm>
            <a:off x="1071125" y="2982949"/>
            <a:ext cx="4623736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Franklin Gothic Book" panose="020B0503020102020204" pitchFamily="34" charset="0"/>
                <a:cs typeface="Segoe UI Light" panose="020B0502040204020203" pitchFamily="34" charset="0"/>
              </a:rPr>
              <a:t>In FY20 and FY21, CP3 funded a total of </a:t>
            </a:r>
            <a:r>
              <a:rPr lang="en-US" sz="1600" b="1" dirty="0">
                <a:latin typeface="Franklin Gothic Book" panose="020B0503020102020204" pitchFamily="34" charset="0"/>
                <a:cs typeface="Segoe UI Light" panose="020B0502040204020203" pitchFamily="34" charset="0"/>
              </a:rPr>
              <a:t>$30 million in programming to 66 recipients </a:t>
            </a:r>
            <a:r>
              <a:rPr lang="en-US" sz="1600" dirty="0">
                <a:latin typeface="Franklin Gothic Book" panose="020B0503020102020204" pitchFamily="34" charset="0"/>
                <a:cs typeface="Segoe UI Light" panose="020B0502040204020203" pitchFamily="34" charset="0"/>
              </a:rPr>
              <a:t>through the Targeted Violence and Terrorism Prevention Grant Program to address four priority areas: 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25E95-4AEA-4D74-B639-D887BFDA92D9}"/>
              </a:ext>
            </a:extLst>
          </p:cNvPr>
          <p:cNvSpPr txBox="1"/>
          <p:nvPr/>
        </p:nvSpPr>
        <p:spPr>
          <a:xfrm>
            <a:off x="6346834" y="4140896"/>
            <a:ext cx="52435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Implementing Prevention Capabilities in Small and Mid-Sized Communities; ​​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Advancing Equity in Awards and Engaging Underserved Communities in Prevention;​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​Addressing Online Aspects of Terrorism and Targeted Violence; ​​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​Preventing Domestic Violent Extremism; and ​​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​Enhancing Local Threat Assessment and Management Capabilities.​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314EEB-9D6C-4CBF-8C67-B22E0933EA38}"/>
              </a:ext>
            </a:extLst>
          </p:cNvPr>
          <p:cNvGrpSpPr/>
          <p:nvPr/>
        </p:nvGrpSpPr>
        <p:grpSpPr>
          <a:xfrm>
            <a:off x="1071125" y="4207095"/>
            <a:ext cx="4818719" cy="1917775"/>
            <a:chOff x="667681" y="3361838"/>
            <a:chExt cx="4609525" cy="18051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4C8D40-1759-437D-B838-447F42B3803A}"/>
                </a:ext>
              </a:extLst>
            </p:cNvPr>
            <p:cNvSpPr txBox="1"/>
            <p:nvPr/>
          </p:nvSpPr>
          <p:spPr>
            <a:xfrm>
              <a:off x="667683" y="3361838"/>
              <a:ext cx="4602532" cy="150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1400" dirty="0">
                  <a:solidFill>
                    <a:srgbClr val="005287"/>
                  </a:solidFill>
                  <a:latin typeface="Franklin Gothic Book" panose="020B0503020102020204" pitchFamily="34" charset="0"/>
                </a:rPr>
                <a:t>Prevent Domestic Violent Extremism;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1400" dirty="0">
                  <a:solidFill>
                    <a:srgbClr val="005287"/>
                  </a:solidFill>
                  <a:latin typeface="Franklin Gothic Book" panose="020B0503020102020204" pitchFamily="34" charset="0"/>
                </a:rPr>
                <a:t>Establish and Enhance Local Prevention Frameworks With an Emphasis on Threat Assessment and Management Capabilities;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1400" dirty="0">
                  <a:solidFill>
                    <a:srgbClr val="005287"/>
                  </a:solidFill>
                  <a:latin typeface="Franklin Gothic Book" panose="020B0503020102020204" pitchFamily="34" charset="0"/>
                </a:rPr>
                <a:t>Promote Innovative Solutions for Preventing Targeted Violence and Terrorism; and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1400" dirty="0">
                  <a:solidFill>
                    <a:srgbClr val="005287"/>
                  </a:solidFill>
                  <a:latin typeface="Franklin Gothic Book" panose="020B0503020102020204" pitchFamily="34" charset="0"/>
                </a:rPr>
                <a:t>Challenge Online Violence Mobilization Narratives</a:t>
              </a:r>
              <a:endParaRPr lang="en-US" sz="1400" dirty="0">
                <a:solidFill>
                  <a:srgbClr val="005287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18619-D081-4E07-A9EB-40F4A6D3D5A4}"/>
                </a:ext>
              </a:extLst>
            </p:cNvPr>
            <p:cNvSpPr txBox="1"/>
            <p:nvPr/>
          </p:nvSpPr>
          <p:spPr>
            <a:xfrm>
              <a:off x="674675" y="3653500"/>
              <a:ext cx="4602531" cy="318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en-US" sz="1600" dirty="0">
                <a:solidFill>
                  <a:srgbClr val="005287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61A8BC-727F-49C6-BBEA-C61D40570F9D}"/>
                </a:ext>
              </a:extLst>
            </p:cNvPr>
            <p:cNvSpPr txBox="1"/>
            <p:nvPr/>
          </p:nvSpPr>
          <p:spPr>
            <a:xfrm>
              <a:off x="667681" y="4877290"/>
              <a:ext cx="4602530" cy="28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200"/>
                </a:spcBef>
                <a:spcAft>
                  <a:spcPts val="4200"/>
                </a:spcAft>
                <a:buFont typeface="Wingdings" panose="05000000000000000000" pitchFamily="2" charset="2"/>
                <a:buChar char="ü"/>
              </a:pPr>
              <a:endParaRPr lang="en-US" sz="1400" dirty="0">
                <a:solidFill>
                  <a:srgbClr val="005287"/>
                </a:solidFill>
              </a:endParaRPr>
            </a:p>
          </p:txBody>
        </p:sp>
      </p:grpSp>
      <p:pic>
        <p:nvPicPr>
          <p:cNvPr id="15" name="Picture 10" descr="See the source image">
            <a:extLst>
              <a:ext uri="{FF2B5EF4-FFF2-40B4-BE49-F238E27FC236}">
                <a16:creationId xmlns:a16="http://schemas.microsoft.com/office/drawing/2014/main" id="{352228F2-A6E4-4571-9CDE-CC668904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83" y="5891981"/>
            <a:ext cx="890743" cy="8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3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Targeted Violence and Terrorism Prevention Grant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272DCC-05FD-43BE-BE1A-5FF4C56D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4" y="1255184"/>
            <a:ext cx="11860378" cy="452461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Eligible Applicants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cs typeface="Arial"/>
              </a:rPr>
              <a:t>State, Local, Tribal and Territorial Government Agencies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cs typeface="Arial"/>
              </a:rPr>
              <a:t>Institutions of Higher Education</a:t>
            </a:r>
          </a:p>
          <a:p>
            <a:pPr marL="514350" indent="-514350">
              <a:spcBef>
                <a:spcPts val="600"/>
              </a:spcBef>
              <a:spcAft>
                <a:spcPts val="300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cs typeface="Arial"/>
              </a:rPr>
              <a:t>Nonprofits (may include Houses of Worship)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FY 2023 Promising Project Types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cs typeface="Arial"/>
              </a:rPr>
              <a:t>Raising Societal Awareness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cs typeface="Arial"/>
              </a:rPr>
              <a:t>Media Literacy/Online Critical Thinking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cs typeface="Arial"/>
              </a:rPr>
              <a:t>Civic Engagement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cs typeface="Arial"/>
              </a:rPr>
              <a:t>Youth Resilience Programs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800" dirty="0">
                <a:latin typeface="Franklin Gothic Book" panose="020B0503020102020204" pitchFamily="34" charset="0"/>
                <a:cs typeface="Arial"/>
              </a:rPr>
              <a:t>Threat Assessment / Management Teams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SzPct val="100000"/>
              <a:buNone/>
            </a:pPr>
            <a:endParaRPr lang="en-US" sz="1800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BD789-22B8-4666-AECC-1AA4AEC7DFE1}"/>
              </a:ext>
            </a:extLst>
          </p:cNvPr>
          <p:cNvSpPr txBox="1"/>
          <p:nvPr/>
        </p:nvSpPr>
        <p:spPr>
          <a:xfrm>
            <a:off x="4630993" y="64107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https://www.dhs.gov/tvtpgrants</a:t>
            </a:r>
          </a:p>
        </p:txBody>
      </p:sp>
      <p:pic>
        <p:nvPicPr>
          <p:cNvPr id="15" name="Picture 10" descr="See the source image">
            <a:extLst>
              <a:ext uri="{FF2B5EF4-FFF2-40B4-BE49-F238E27FC236}">
                <a16:creationId xmlns:a16="http://schemas.microsoft.com/office/drawing/2014/main" id="{352228F2-A6E4-4571-9CDE-CC668904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83" y="5891981"/>
            <a:ext cx="890743" cy="8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9F48DE-CDF4-4D06-A56F-9221C64CB9BA}"/>
              </a:ext>
            </a:extLst>
          </p:cNvPr>
          <p:cNvSpPr txBox="1"/>
          <p:nvPr/>
        </p:nvSpPr>
        <p:spPr>
          <a:xfrm>
            <a:off x="7158183" y="2479436"/>
            <a:ext cx="4471172" cy="115416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Notice of Funding Opportunity (NOFO)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  <a:buSzPct val="85000"/>
            </a:pPr>
            <a:r>
              <a:rPr lang="en-US" sz="1800" b="1" dirty="0">
                <a:latin typeface="Franklin Gothic Book" panose="020B0503020102020204" pitchFamily="34" charset="0"/>
                <a:cs typeface="Arial"/>
              </a:rPr>
              <a:t>FY 2022: </a:t>
            </a:r>
            <a:r>
              <a:rPr lang="en-US" sz="1800" dirty="0">
                <a:latin typeface="Franklin Gothic Book" panose="020B0503020102020204" pitchFamily="34" charset="0"/>
                <a:cs typeface="Arial"/>
              </a:rPr>
              <a:t>NOFO released on April 12, 2022, applications were due on May 18, 2022</a:t>
            </a:r>
          </a:p>
        </p:txBody>
      </p:sp>
    </p:spTree>
    <p:extLst>
      <p:ext uri="{BB962C8B-B14F-4D97-AF65-F5344CB8AC3E}">
        <p14:creationId xmlns:p14="http://schemas.microsoft.com/office/powerpoint/2010/main" val="23276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66B5EF-ED67-466B-A7F1-A81CCB88F605}"/>
              </a:ext>
            </a:extLst>
          </p:cNvPr>
          <p:cNvSpPr/>
          <p:nvPr/>
        </p:nvSpPr>
        <p:spPr>
          <a:xfrm>
            <a:off x="-1" y="0"/>
            <a:ext cx="12265891" cy="6858000"/>
          </a:xfrm>
          <a:prstGeom prst="rect">
            <a:avLst/>
          </a:prstGeom>
          <a:solidFill>
            <a:srgbClr val="00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F474142-1058-4CB5-B095-64A3DBBA4C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-2" y="2868105"/>
            <a:ext cx="12265890" cy="112179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274320" rIns="91440" bIns="9144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en-US" b="1" dirty="0">
                <a:solidFill>
                  <a:schemeClr val="tx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Security and Vulnerability Assessments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1E4F-1A72-437B-8460-9B7A237CD4C9}"/>
              </a:ext>
            </a:extLst>
          </p:cNvPr>
          <p:cNvSpPr txBox="1"/>
          <p:nvPr/>
        </p:nvSpPr>
        <p:spPr>
          <a:xfrm>
            <a:off x="73888" y="5602363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T.J. Swenson, Protective Security Advisor – Maine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Cybersecurity and Infrastructure Security Agency (CISA)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E0E2F7-5973-45B0-A5CB-C132282F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265891" cy="25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69A7E-094D-3743-9A1C-A077EB48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22" y="0"/>
            <a:ext cx="12199840" cy="68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9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92B8C0-1029-5844-9044-631A3A1B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352" y="-8313"/>
            <a:ext cx="12210703" cy="68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7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92B8C0-1029-5844-9044-631A3A1B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351" y="-8313"/>
            <a:ext cx="12210701" cy="6874624"/>
          </a:xfrm>
          <a:prstGeom prst="rect">
            <a:avLst/>
          </a:prstGeom>
        </p:spPr>
      </p:pic>
      <p:pic>
        <p:nvPicPr>
          <p:cNvPr id="3" name="Picture 12" descr="See the source image">
            <a:extLst>
              <a:ext uri="{FF2B5EF4-FFF2-40B4-BE49-F238E27FC236}">
                <a16:creationId xmlns:a16="http://schemas.microsoft.com/office/drawing/2014/main" id="{24915366-FBC4-4C50-B2B4-935F5A20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92B8C0-1029-5844-9044-631A3A1B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4778" y="-8313"/>
            <a:ext cx="12221555" cy="6874625"/>
          </a:xfrm>
          <a:prstGeom prst="rect">
            <a:avLst/>
          </a:prstGeom>
        </p:spPr>
      </p:pic>
      <p:pic>
        <p:nvPicPr>
          <p:cNvPr id="3" name="Picture 12" descr="See the source image">
            <a:extLst>
              <a:ext uri="{FF2B5EF4-FFF2-40B4-BE49-F238E27FC236}">
                <a16:creationId xmlns:a16="http://schemas.microsoft.com/office/drawing/2014/main" id="{2F395ADB-3587-4734-B2BB-2BB98E76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9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ee the source image">
            <a:extLst>
              <a:ext uri="{FF2B5EF4-FFF2-40B4-BE49-F238E27FC236}">
                <a16:creationId xmlns:a16="http://schemas.microsoft.com/office/drawing/2014/main" id="{2F395ADB-3587-4734-B2BB-2BB98E76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EC208-D6AB-4084-B2FC-37E4FA3E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7" y="501785"/>
            <a:ext cx="10542524" cy="6083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93BEC8-2937-48B7-9951-9D0B4B2DBCE6}"/>
              </a:ext>
            </a:extLst>
          </p:cNvPr>
          <p:cNvSpPr txBox="1"/>
          <p:nvPr/>
        </p:nvSpPr>
        <p:spPr>
          <a:xfrm>
            <a:off x="230908" y="88520"/>
            <a:ext cx="8109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https://www.cisa.gov/faith-based-organizations-houses-worship</a:t>
            </a:r>
          </a:p>
        </p:txBody>
      </p:sp>
    </p:spTree>
    <p:extLst>
      <p:ext uri="{BB962C8B-B14F-4D97-AF65-F5344CB8AC3E}">
        <p14:creationId xmlns:p14="http://schemas.microsoft.com/office/powerpoint/2010/main" val="119703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Workshop Overview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272DCC-05FD-43BE-BE1A-5FF4C56D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181" y="1243022"/>
            <a:ext cx="10739500" cy="452461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2400"/>
              </a:spcAft>
              <a:buSzPct val="100000"/>
              <a:buNone/>
            </a:pPr>
            <a:r>
              <a:rPr lang="en-US" sz="2200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Current Threats </a:t>
            </a:r>
            <a:r>
              <a:rPr lang="en-US" sz="22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/>
              </a:rPr>
              <a:t>to Religious Facilities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SzPct val="100000"/>
              <a:buNone/>
            </a:pPr>
            <a:r>
              <a:rPr lang="en-US" sz="22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/>
              </a:rPr>
              <a:t>Building </a:t>
            </a:r>
            <a:r>
              <a:rPr lang="en-US" sz="2200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Collaborative Relationships </a:t>
            </a:r>
            <a:r>
              <a:rPr lang="en-US" sz="22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/>
              </a:rPr>
              <a:t>Between Houses of Worship and Law Enforcement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SzPct val="100000"/>
              <a:buNone/>
            </a:pPr>
            <a:r>
              <a:rPr lang="en-US" sz="2200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Legal</a:t>
            </a:r>
            <a:r>
              <a:rPr lang="en-US" sz="22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/>
              </a:rPr>
              <a:t> Landscape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2400"/>
              </a:spcAft>
              <a:buSzPct val="100000"/>
              <a:buNone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Overview of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Emergency Planning and Resources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SzPct val="100000"/>
              <a:buNone/>
            </a:pPr>
            <a:r>
              <a:rPr lang="en-US" sz="22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/>
              </a:rPr>
              <a:t>Overview of </a:t>
            </a:r>
            <a:r>
              <a:rPr lang="en-US" sz="2200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Grants for Houses of Worship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SzPct val="100000"/>
              <a:buNone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Security</a:t>
            </a:r>
            <a:r>
              <a:rPr lang="en-US" sz="22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/>
              </a:rPr>
              <a:t> and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Vulnerability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Assessments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SzPct val="100000"/>
              <a:buNone/>
            </a:pPr>
            <a:r>
              <a:rPr lang="en-US" sz="2200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Active Shooter Preparedness / De-Escalation / The Power of “Hello”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2400"/>
              </a:spcAft>
              <a:buSzPct val="100000"/>
              <a:buNone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Panel Discussion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Between Religious Leaders, Key Stakeholders, and Law Enforcement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endParaRPr lang="en-US" sz="1700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</p:txBody>
      </p:sp>
      <p:pic>
        <p:nvPicPr>
          <p:cNvPr id="3" name="Graphic 2" descr="Handshake with solid fill">
            <a:extLst>
              <a:ext uri="{FF2B5EF4-FFF2-40B4-BE49-F238E27FC236}">
                <a16:creationId xmlns:a16="http://schemas.microsoft.com/office/drawing/2014/main" id="{BE6DB514-3965-42D1-B179-0E721D27A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548" y="1828081"/>
            <a:ext cx="731044" cy="731044"/>
          </a:xfrm>
          <a:prstGeom prst="rect">
            <a:avLst/>
          </a:prstGeom>
        </p:spPr>
      </p:pic>
      <p:pic>
        <p:nvPicPr>
          <p:cNvPr id="5" name="Graphic 4" descr="Meeting with solid fill">
            <a:extLst>
              <a:ext uri="{FF2B5EF4-FFF2-40B4-BE49-F238E27FC236}">
                <a16:creationId xmlns:a16="http://schemas.microsoft.com/office/drawing/2014/main" id="{89F6FBC4-4AF7-462B-B2A3-584F2BB56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86" y="6144395"/>
            <a:ext cx="575361" cy="575361"/>
          </a:xfrm>
          <a:prstGeom prst="rect">
            <a:avLst/>
          </a:prstGeom>
        </p:spPr>
      </p:pic>
      <p:pic>
        <p:nvPicPr>
          <p:cNvPr id="7" name="Graphic 6" descr="Books on shelf with solid fill">
            <a:extLst>
              <a:ext uri="{FF2B5EF4-FFF2-40B4-BE49-F238E27FC236}">
                <a16:creationId xmlns:a16="http://schemas.microsoft.com/office/drawing/2014/main" id="{C973258D-6281-4B56-BAD8-409385B3D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868" y="2548340"/>
            <a:ext cx="607200" cy="607200"/>
          </a:xfrm>
          <a:prstGeom prst="rect">
            <a:avLst/>
          </a:prstGeom>
        </p:spPr>
      </p:pic>
      <p:pic>
        <p:nvPicPr>
          <p:cNvPr id="9" name="Graphic 8" descr="Storytelling with solid fill">
            <a:extLst>
              <a:ext uri="{FF2B5EF4-FFF2-40B4-BE49-F238E27FC236}">
                <a16:creationId xmlns:a16="http://schemas.microsoft.com/office/drawing/2014/main" id="{2349DAE6-EDF7-43CA-8F90-BF99AD1786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558" y="3960924"/>
            <a:ext cx="656129" cy="656129"/>
          </a:xfrm>
          <a:prstGeom prst="rect">
            <a:avLst/>
          </a:prstGeom>
        </p:spPr>
      </p:pic>
      <p:pic>
        <p:nvPicPr>
          <p:cNvPr id="11" name="Graphic 10" descr="Checklist with solid fill">
            <a:extLst>
              <a:ext uri="{FF2B5EF4-FFF2-40B4-BE49-F238E27FC236}">
                <a16:creationId xmlns:a16="http://schemas.microsoft.com/office/drawing/2014/main" id="{8D810F58-82E0-4A76-BB03-F9D50498B4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5335" y="3270941"/>
            <a:ext cx="604858" cy="604858"/>
          </a:xfrm>
          <a:prstGeom prst="rect">
            <a:avLst/>
          </a:prstGeom>
        </p:spPr>
      </p:pic>
      <p:pic>
        <p:nvPicPr>
          <p:cNvPr id="14" name="Graphic 13" descr="Clipboard Checked with solid fill">
            <a:extLst>
              <a:ext uri="{FF2B5EF4-FFF2-40B4-BE49-F238E27FC236}">
                <a16:creationId xmlns:a16="http://schemas.microsoft.com/office/drawing/2014/main" id="{5489AC88-3061-4839-8BCC-8393F8A435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3043" y="4735673"/>
            <a:ext cx="604858" cy="604858"/>
          </a:xfrm>
          <a:prstGeom prst="rect">
            <a:avLst/>
          </a:prstGeom>
        </p:spPr>
      </p:pic>
      <p:pic>
        <p:nvPicPr>
          <p:cNvPr id="16" name="Graphic 15" descr="Explosion with solid fill">
            <a:extLst>
              <a:ext uri="{FF2B5EF4-FFF2-40B4-BE49-F238E27FC236}">
                <a16:creationId xmlns:a16="http://schemas.microsoft.com/office/drawing/2014/main" id="{55CC787A-6810-4EA4-9617-1E1CA223A1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2259" y="1193092"/>
            <a:ext cx="586382" cy="586382"/>
          </a:xfrm>
          <a:prstGeom prst="rect">
            <a:avLst/>
          </a:prstGeom>
        </p:spPr>
      </p:pic>
      <p:pic>
        <p:nvPicPr>
          <p:cNvPr id="4" name="Graphic 3" descr="Playbook with solid fill">
            <a:extLst>
              <a:ext uri="{FF2B5EF4-FFF2-40B4-BE49-F238E27FC236}">
                <a16:creationId xmlns:a16="http://schemas.microsoft.com/office/drawing/2014/main" id="{08ACD179-5714-4489-BB66-6FF0A65CFE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4551" y="5422437"/>
            <a:ext cx="696231" cy="6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7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CISA Protective Security Advisors (PSAs)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E9E7AD5-D184-4062-9BD8-64FE9584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44" y="1449352"/>
            <a:ext cx="11039752" cy="454751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Non-Regulatory, Non-Statutory, Non-Enforcement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Services at NO COST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Assigned to Each State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Collaborate with Federal, State, County and Local Officials, Faith-Based Leaders, and Private Sector Partners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Conduct Security and Vulnerability Assessments, Provide Technical Assistance on Physical Security Matters, and Support Security/Emergency Operations Planning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Provide Advisement, Training, and Many Free Resources (e.g. Active Shooter, Insider Threat, De-escalation, Houses of Worship, School Safety)</a:t>
            </a:r>
          </a:p>
        </p:txBody>
      </p:sp>
      <p:pic>
        <p:nvPicPr>
          <p:cNvPr id="14" name="Graphic 13" descr="Debt with solid fill">
            <a:extLst>
              <a:ext uri="{FF2B5EF4-FFF2-40B4-BE49-F238E27FC236}">
                <a16:creationId xmlns:a16="http://schemas.microsoft.com/office/drawing/2014/main" id="{8267F504-EA46-4B48-BED4-56279D1C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314" y="2154536"/>
            <a:ext cx="582519" cy="582519"/>
          </a:xfrm>
          <a:prstGeom prst="rect">
            <a:avLst/>
          </a:prstGeom>
        </p:spPr>
      </p:pic>
      <p:pic>
        <p:nvPicPr>
          <p:cNvPr id="15" name="Graphic 14" descr="Badge Tick with solid fill">
            <a:extLst>
              <a:ext uri="{FF2B5EF4-FFF2-40B4-BE49-F238E27FC236}">
                <a16:creationId xmlns:a16="http://schemas.microsoft.com/office/drawing/2014/main" id="{5FD7CF75-2A8F-4370-B415-D210A66B5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314" y="1362619"/>
            <a:ext cx="582519" cy="582519"/>
          </a:xfrm>
          <a:prstGeom prst="rect">
            <a:avLst/>
          </a:prstGeom>
        </p:spPr>
      </p:pic>
      <p:pic>
        <p:nvPicPr>
          <p:cNvPr id="16" name="Graphic 15" descr="Shield Tick with solid fill">
            <a:extLst>
              <a:ext uri="{FF2B5EF4-FFF2-40B4-BE49-F238E27FC236}">
                <a16:creationId xmlns:a16="http://schemas.microsoft.com/office/drawing/2014/main" id="{D53B96C6-D1F4-455C-B767-F34423D78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166" y="3734738"/>
            <a:ext cx="658194" cy="658194"/>
          </a:xfrm>
          <a:prstGeom prst="rect">
            <a:avLst/>
          </a:prstGeom>
        </p:spPr>
      </p:pic>
      <p:pic>
        <p:nvPicPr>
          <p:cNvPr id="17" name="Graphic 16" descr="Checklist with solid fill">
            <a:extLst>
              <a:ext uri="{FF2B5EF4-FFF2-40B4-BE49-F238E27FC236}">
                <a16:creationId xmlns:a16="http://schemas.microsoft.com/office/drawing/2014/main" id="{45AE6652-2205-4F1B-A619-EDAD0949B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0166" y="4846581"/>
            <a:ext cx="658194" cy="658194"/>
          </a:xfrm>
          <a:prstGeom prst="rect">
            <a:avLst/>
          </a:prstGeom>
        </p:spPr>
      </p:pic>
      <p:pic>
        <p:nvPicPr>
          <p:cNvPr id="18" name="Graphic 17" descr="Map with pin with solid fill">
            <a:extLst>
              <a:ext uri="{FF2B5EF4-FFF2-40B4-BE49-F238E27FC236}">
                <a16:creationId xmlns:a16="http://schemas.microsoft.com/office/drawing/2014/main" id="{F92FF18A-9D08-40C4-8C4F-CB2129174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476" y="2830242"/>
            <a:ext cx="658194" cy="658194"/>
          </a:xfrm>
          <a:prstGeom prst="rect">
            <a:avLst/>
          </a:prstGeom>
        </p:spPr>
      </p:pic>
      <p:pic>
        <p:nvPicPr>
          <p:cNvPr id="19" name="Graphic 18" descr="Teacher with solid fill">
            <a:extLst>
              <a:ext uri="{FF2B5EF4-FFF2-40B4-BE49-F238E27FC236}">
                <a16:creationId xmlns:a16="http://schemas.microsoft.com/office/drawing/2014/main" id="{FF073D32-B2F3-4AA1-B8CA-1DDAC11A4B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165" y="5918287"/>
            <a:ext cx="658195" cy="658195"/>
          </a:xfrm>
          <a:prstGeom prst="rect">
            <a:avLst/>
          </a:prstGeom>
        </p:spPr>
      </p:pic>
      <p:pic>
        <p:nvPicPr>
          <p:cNvPr id="10" name="Picture 12" descr="See the source image">
            <a:extLst>
              <a:ext uri="{FF2B5EF4-FFF2-40B4-BE49-F238E27FC236}">
                <a16:creationId xmlns:a16="http://schemas.microsoft.com/office/drawing/2014/main" id="{793EE857-D0DB-413A-B0CC-17C83A8A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9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3A612-24CB-4227-A3E8-CF8D39DF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F30BE-F7DB-4FB6-B2AA-6BBEFA65D709}"/>
              </a:ext>
            </a:extLst>
          </p:cNvPr>
          <p:cNvSpPr txBox="1"/>
          <p:nvPr/>
        </p:nvSpPr>
        <p:spPr>
          <a:xfrm>
            <a:off x="0" y="49667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rPr>
              <a:t>Assist Visits</a:t>
            </a:r>
          </a:p>
        </p:txBody>
      </p:sp>
    </p:spTree>
    <p:extLst>
      <p:ext uri="{BB962C8B-B14F-4D97-AF65-F5344CB8AC3E}">
        <p14:creationId xmlns:p14="http://schemas.microsoft.com/office/powerpoint/2010/main" val="135402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PSA Security / Vulnerability Assessments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241254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4000" b="1" u="sng" kern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Assist Visit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b="1" u="sng" kern="1200" dirty="0">
                <a:latin typeface="Franklin Gothic Book" panose="020B0503020102020204" pitchFamily="34" charset="0"/>
              </a:rPr>
              <a:t>Purpose:</a:t>
            </a:r>
            <a:r>
              <a:rPr lang="en-US" b="1" kern="1200" dirty="0">
                <a:latin typeface="Franklin Gothic Book" panose="020B0503020102020204" pitchFamily="34" charset="0"/>
              </a:rPr>
              <a:t> </a:t>
            </a:r>
            <a:r>
              <a:rPr lang="en-US" kern="1200" dirty="0">
                <a:latin typeface="Franklin Gothic Book" panose="020B0503020102020204" pitchFamily="34" charset="0"/>
              </a:rPr>
              <a:t>Traditionally occur </a:t>
            </a:r>
            <a:r>
              <a:rPr lang="en-US" b="1" kern="12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prior to a formal assessment </a:t>
            </a:r>
            <a:r>
              <a:rPr lang="en-US" kern="1200" dirty="0">
                <a:latin typeface="Franklin Gothic Book" panose="020B0503020102020204" pitchFamily="34" charset="0"/>
              </a:rPr>
              <a:t>and focuses on introductions, facility familiarity, enhancing relationships, explaining how the facility fits into a critical infrastructure sector, and an overview of available CISA resources and support.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b="1" u="sng" kern="1200" dirty="0">
                <a:latin typeface="Franklin Gothic Book" panose="020B0503020102020204" pitchFamily="34" charset="0"/>
              </a:rPr>
              <a:t>Description:</a:t>
            </a:r>
            <a:r>
              <a:rPr lang="en-US" b="1" kern="1200" dirty="0">
                <a:latin typeface="Franklin Gothic Book" panose="020B0503020102020204" pitchFamily="34" charset="0"/>
              </a:rPr>
              <a:t> </a:t>
            </a:r>
            <a:r>
              <a:rPr lang="en-US" kern="1200" dirty="0">
                <a:latin typeface="Franklin Gothic Book" panose="020B0503020102020204" pitchFamily="34" charset="0"/>
              </a:rPr>
              <a:t>An </a:t>
            </a:r>
            <a:r>
              <a:rPr lang="en-US" b="1" kern="12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informal virtual or physical meeting normally lasting up to one hour</a:t>
            </a:r>
            <a:r>
              <a:rPr lang="en-US" kern="1200" dirty="0">
                <a:latin typeface="Franklin Gothic Book" panose="020B0503020102020204" pitchFamily="34" charset="0"/>
              </a:rPr>
              <a:t>. May include discussions focused on the facility’s location, size, staffing, operations, dependencies and role within their Critical Infrastructure sector. </a:t>
            </a:r>
            <a:r>
              <a:rPr lang="en-US" kern="0" dirty="0">
                <a:latin typeface="Franklin Gothic Book" panose="020B0503020102020204" pitchFamily="34" charset="0"/>
              </a:rPr>
              <a:t>Will include an overview of available CISA Support and a discussion regarding next steps (provision of resources, scheduling an assessment, etc.).</a:t>
            </a:r>
            <a:endParaRPr lang="en-US" kern="12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b="1" u="sng" kern="1200" dirty="0">
                <a:latin typeface="Franklin Gothic Book" panose="020B0503020102020204" pitchFamily="34" charset="0"/>
              </a:rPr>
              <a:t>Outcome:</a:t>
            </a:r>
            <a:r>
              <a:rPr lang="en-US" b="1" kern="1200" dirty="0">
                <a:latin typeface="Franklin Gothic Book" panose="020B0503020102020204" pitchFamily="34" charset="0"/>
              </a:rPr>
              <a:t> </a:t>
            </a:r>
            <a:r>
              <a:rPr lang="en-US" kern="1200" dirty="0">
                <a:latin typeface="Franklin Gothic Book" panose="020B0503020102020204" pitchFamily="34" charset="0"/>
              </a:rPr>
              <a:t>A </a:t>
            </a:r>
            <a:r>
              <a:rPr lang="en-US" b="1" kern="12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plan</a:t>
            </a:r>
            <a:r>
              <a:rPr lang="en-US" kern="1200" dirty="0">
                <a:latin typeface="Franklin Gothic Book" panose="020B0503020102020204" pitchFamily="34" charset="0"/>
              </a:rPr>
              <a:t> for the CISA PSA to best support the facility owner/operator.</a:t>
            </a:r>
            <a:endParaRPr lang="en-US" b="1" u="sng" kern="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12" descr="See the source image">
            <a:extLst>
              <a:ext uri="{FF2B5EF4-FFF2-40B4-BE49-F238E27FC236}">
                <a16:creationId xmlns:a16="http://schemas.microsoft.com/office/drawing/2014/main" id="{9460318F-308E-4BC3-A97C-B9A58B13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latin typeface="Franklin Gothic Book" panose="020B0503020102020204" pitchFamily="34" charset="0"/>
              </a:rPr>
              <a:t>CISA Houses of Worship/Faith Based Organizations Resources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241254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2800" b="1" u="sng" kern="12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Houses of Worship / Faith Based Organizations Resources: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69409-FF24-42EF-B1F7-25CAF62CD7EA}"/>
              </a:ext>
            </a:extLst>
          </p:cNvPr>
          <p:cNvSpPr txBox="1"/>
          <p:nvPr/>
        </p:nvSpPr>
        <p:spPr>
          <a:xfrm>
            <a:off x="373624" y="1858131"/>
            <a:ext cx="93504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Active Shooter Preparedness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Office of Bombing Prevention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Cybersecurity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De-Escalation / The Power of Hello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CISA Tabletop Exercise Program (CTEP)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Houses of Worship Security Self Assessment</a:t>
            </a:r>
          </a:p>
          <a:p>
            <a:pPr marL="914400" lvl="1" indent="-457200">
              <a:buSzPct val="70000"/>
              <a:buFont typeface="Courier New" panose="02070309020205020404" pitchFamily="49" charset="0"/>
              <a:buChar char="o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Houses of Worship Security Guide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Insider Threat Training and Materials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Protecting Houses of Worship Videos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Soft Target, Crowded Spaces</a:t>
            </a:r>
          </a:p>
        </p:txBody>
      </p:sp>
      <p:pic>
        <p:nvPicPr>
          <p:cNvPr id="7" name="Picture 12" descr="See the source image">
            <a:extLst>
              <a:ext uri="{FF2B5EF4-FFF2-40B4-BE49-F238E27FC236}">
                <a16:creationId xmlns:a16="http://schemas.microsoft.com/office/drawing/2014/main" id="{D3E94367-828D-475A-8C44-5F22DA44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5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3A612-24CB-4227-A3E8-CF8D39DF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EAD0A-5EB8-4A71-8C99-B4DBC30D29BE}"/>
              </a:ext>
            </a:extLst>
          </p:cNvPr>
          <p:cNvSpPr txBox="1"/>
          <p:nvPr/>
        </p:nvSpPr>
        <p:spPr>
          <a:xfrm>
            <a:off x="0" y="477558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>
                <a:solidFill>
                  <a:srgbClr val="FFFFFF"/>
                </a:solidFill>
                <a:latin typeface="Franklin Gothic Demi" panose="020B0603020102020204" pitchFamily="34" charset="0"/>
              </a:rPr>
              <a:t>CISA’s Power of “Hello” and </a:t>
            </a:r>
          </a:p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>
                <a:solidFill>
                  <a:srgbClr val="FFFFFF"/>
                </a:solidFill>
                <a:latin typeface="Franklin Gothic Demi" panose="020B0603020102020204" pitchFamily="34" charset="0"/>
              </a:rPr>
              <a:t>De-Escalation Series</a:t>
            </a:r>
            <a:endParaRPr kumimoji="0" lang="en-US" sz="4400" b="0" i="1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6030201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1D5BB-C085-496D-BB87-1B432F217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77" y="1122669"/>
            <a:ext cx="3261845" cy="32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1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D5EA80-7D22-4FB3-A67E-04A36C6A0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2F38-016A-FD40-AA8F-15F02EBCC689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A20CB4-8D74-4B2C-87AF-484837ADC4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</p:spPr>
        <p:txBody>
          <a:bodyPr lIns="640080" tIns="274320" bIns="9144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De-Escalation: The Power of “Hello”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85211D27-6494-48F0-BCF3-CE41BC02EC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6651" r="12817" b="31830"/>
          <a:stretch/>
        </p:blipFill>
        <p:spPr>
          <a:xfrm flipH="1">
            <a:off x="0" y="1143000"/>
            <a:ext cx="121920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B3CCCE-525E-4197-886D-ED86A6ECF5EF}"/>
              </a:ext>
            </a:extLst>
          </p:cNvPr>
          <p:cNvSpPr txBox="1"/>
          <p:nvPr/>
        </p:nvSpPr>
        <p:spPr>
          <a:xfrm>
            <a:off x="332508" y="1143000"/>
            <a:ext cx="6382328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Also referred to as the 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“</a:t>
            </a:r>
            <a:r>
              <a:rPr lang="en-US" sz="24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OHNO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” Approach</a:t>
            </a:r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:</a:t>
            </a:r>
          </a:p>
          <a:p>
            <a:pPr marL="914400" lvl="1" indent="-457200">
              <a:buClr>
                <a:srgbClr val="005287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O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:</a:t>
            </a:r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 Observe</a:t>
            </a:r>
          </a:p>
          <a:p>
            <a:pPr marL="914400" lvl="1" indent="-457200">
              <a:buClr>
                <a:srgbClr val="005287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H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:</a:t>
            </a:r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 Initiate a “Hello”</a:t>
            </a:r>
          </a:p>
          <a:p>
            <a:pPr marL="914400" lvl="1" indent="-457200">
              <a:buClr>
                <a:srgbClr val="005287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N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: </a:t>
            </a:r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Navigate the Risk</a:t>
            </a:r>
          </a:p>
          <a:p>
            <a:pPr marL="914400" lvl="1" indent="-457200">
              <a:buClr>
                <a:srgbClr val="005287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O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:</a:t>
            </a:r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 Obtain Help</a:t>
            </a:r>
          </a:p>
          <a:p>
            <a:pPr lvl="1"/>
            <a:endParaRPr lang="en-US" sz="1000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  <a:p>
            <a:pPr marL="0" lvl="1"/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Helps individuals 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observe and evaluate suspicious behaviors</a:t>
            </a:r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, empowers them to 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mitigate potential risk</a:t>
            </a:r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, and </a:t>
            </a:r>
            <a:r>
              <a:rPr lang="en-US" sz="2400" b="1" dirty="0">
                <a:solidFill>
                  <a:srgbClr val="005287"/>
                </a:solidFill>
                <a:latin typeface="Franklin Gothic Book" panose="020B0503020102020204" pitchFamily="34" charset="0"/>
              </a:rPr>
              <a:t>obtain help </a:t>
            </a:r>
            <a:r>
              <a:rPr lang="en-US" sz="2400" dirty="0">
                <a:solidFill>
                  <a:srgbClr val="005287"/>
                </a:solidFill>
                <a:latin typeface="Franklin Gothic Book" panose="020B0503020102020204" pitchFamily="34" charset="0"/>
              </a:rPr>
              <a:t>when necessary.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en-US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9909EB5-2FE6-451E-80D0-22526C528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986" r="4509" b="31481"/>
          <a:stretch/>
        </p:blipFill>
        <p:spPr>
          <a:xfrm>
            <a:off x="309418" y="4821733"/>
            <a:ext cx="6096000" cy="1156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175C8E-0163-4874-A5E3-C9A29BE843DA}"/>
              </a:ext>
            </a:extLst>
          </p:cNvPr>
          <p:cNvSpPr txBox="1"/>
          <p:nvPr/>
        </p:nvSpPr>
        <p:spPr>
          <a:xfrm>
            <a:off x="251264" y="6058001"/>
            <a:ext cx="12954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2779D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OBSERVE</a:t>
            </a:r>
            <a:endParaRPr lang="en-US" sz="1600" dirty="0">
              <a:solidFill>
                <a:srgbClr val="02779D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Be vigilant of your surroundings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1F89E-C54D-4926-B57C-42BD5D804344}"/>
              </a:ext>
            </a:extLst>
          </p:cNvPr>
          <p:cNvSpPr txBox="1"/>
          <p:nvPr/>
        </p:nvSpPr>
        <p:spPr>
          <a:xfrm>
            <a:off x="1704009" y="6053420"/>
            <a:ext cx="16887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2779D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INITIATE A HELLO</a:t>
            </a:r>
            <a:endParaRPr lang="en-US" sz="1600" dirty="0">
              <a:solidFill>
                <a:srgbClr val="02779D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Acknowledging a risk can deter a potential threat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5175C-92FB-4CA1-ACE0-191764413179}"/>
              </a:ext>
            </a:extLst>
          </p:cNvPr>
          <p:cNvSpPr txBox="1"/>
          <p:nvPr/>
        </p:nvSpPr>
        <p:spPr>
          <a:xfrm>
            <a:off x="3392785" y="6053421"/>
            <a:ext cx="1526800" cy="79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2779D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NAVIGATE THE RISK</a:t>
            </a:r>
            <a:endParaRPr lang="en-US" sz="1600" dirty="0">
              <a:solidFill>
                <a:srgbClr val="02779D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Determine if observed behavior is threatening or suspicious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0FDBC-70F4-491F-99BC-23F3CFBCCE50}"/>
              </a:ext>
            </a:extLst>
          </p:cNvPr>
          <p:cNvSpPr txBox="1"/>
          <p:nvPr/>
        </p:nvSpPr>
        <p:spPr>
          <a:xfrm>
            <a:off x="5110018" y="6053420"/>
            <a:ext cx="1295400" cy="79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2779D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OBTAIN HELP</a:t>
            </a:r>
            <a:endParaRPr lang="en-US" sz="1600" dirty="0">
              <a:solidFill>
                <a:srgbClr val="02779D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Obtain help from management or authorities</a:t>
            </a:r>
          </a:p>
        </p:txBody>
      </p:sp>
    </p:spTree>
    <p:extLst>
      <p:ext uri="{BB962C8B-B14F-4D97-AF65-F5344CB8AC3E}">
        <p14:creationId xmlns:p14="http://schemas.microsoft.com/office/powerpoint/2010/main" val="254707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D5EA80-7D22-4FB3-A67E-04A36C6A0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2F38-016A-FD40-AA8F-15F02EBCC689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A20CB4-8D74-4B2C-87AF-484837ADC4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</p:spPr>
        <p:txBody>
          <a:bodyPr lIns="640080" tIns="274320" bIns="9144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CISA De-Escalation Series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pic>
        <p:nvPicPr>
          <p:cNvPr id="12" name="Picture 11" descr="The Recognize guide that is part of the De-Escalation series.">
            <a:extLst>
              <a:ext uri="{FF2B5EF4-FFF2-40B4-BE49-F238E27FC236}">
                <a16:creationId xmlns:a16="http://schemas.microsoft.com/office/drawing/2014/main" id="{FC0A8F21-6509-4763-98B9-B23EE8C33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9291" y="1710972"/>
            <a:ext cx="1828800" cy="2366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4F71F2-761A-4E44-A9A1-9B083F1B7E11}"/>
              </a:ext>
            </a:extLst>
          </p:cNvPr>
          <p:cNvSpPr txBox="1"/>
          <p:nvPr/>
        </p:nvSpPr>
        <p:spPr>
          <a:xfrm>
            <a:off x="1784681" y="4213884"/>
            <a:ext cx="203414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5288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Recognize</a:t>
            </a:r>
            <a:br>
              <a:rPr lang="en-US" sz="2000" b="1" dirty="0">
                <a:solidFill>
                  <a:srgbClr val="005288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warning signs for someone on a path to violence, identify stressors, changes in baseline behavior, and observable behavioral indicators.</a:t>
            </a:r>
            <a:endParaRPr lang="en-US" sz="11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The Assess guide that is part of the De-Escalation series.">
            <a:extLst>
              <a:ext uri="{FF2B5EF4-FFF2-40B4-BE49-F238E27FC236}">
                <a16:creationId xmlns:a16="http://schemas.microsoft.com/office/drawing/2014/main" id="{E538361E-47D9-4B49-BDE6-3766C927B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647" y="1711633"/>
            <a:ext cx="1828800" cy="2366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A65F5B-F3CD-450D-AEBE-3E7A8082B617}"/>
              </a:ext>
            </a:extLst>
          </p:cNvPr>
          <p:cNvSpPr txBox="1"/>
          <p:nvPr/>
        </p:nvSpPr>
        <p:spPr>
          <a:xfrm>
            <a:off x="4044872" y="4213884"/>
            <a:ext cx="198559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5288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Assess</a:t>
            </a:r>
            <a:endParaRPr lang="en-US" sz="1200" b="1" dirty="0">
              <a:solidFill>
                <a:srgbClr val="005288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situation to protect personal safety and the safety of those around you. Identify what an escalating person may look like and warning signs. </a:t>
            </a:r>
            <a:endParaRPr lang="en-US" sz="11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he De-Escalation guide that is part of the De-Escalation series.">
            <a:extLst>
              <a:ext uri="{FF2B5EF4-FFF2-40B4-BE49-F238E27FC236}">
                <a16:creationId xmlns:a16="http://schemas.microsoft.com/office/drawing/2014/main" id="{3B331406-0921-408D-90CD-CB89D0CA8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003" y="1711131"/>
            <a:ext cx="1828800" cy="2366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66C524-2A9B-4E31-8D90-6BA65DEF5481}"/>
              </a:ext>
            </a:extLst>
          </p:cNvPr>
          <p:cNvSpPr txBox="1"/>
          <p:nvPr/>
        </p:nvSpPr>
        <p:spPr>
          <a:xfrm>
            <a:off x="6182447" y="4213884"/>
            <a:ext cx="201944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5288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De-Escalation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Encourages the use of purposeful actions, verbal techniques, and body language to calm a potentially dangerous situation. Safety is the highest priority, know your limits and obtain help immediately if needed. </a:t>
            </a:r>
            <a:endParaRPr lang="en-US" sz="11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The Report guide that is part of the De-Escalation series.">
            <a:extLst>
              <a:ext uri="{FF2B5EF4-FFF2-40B4-BE49-F238E27FC236}">
                <a16:creationId xmlns:a16="http://schemas.microsoft.com/office/drawing/2014/main" id="{F30E4359-57A7-48DE-9C81-D6B3C28A4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1361" y="1710042"/>
            <a:ext cx="1828800" cy="2366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61332C-B268-4C39-83BF-73F9B47E6CDB}"/>
              </a:ext>
            </a:extLst>
          </p:cNvPr>
          <p:cNvSpPr txBox="1"/>
          <p:nvPr/>
        </p:nvSpPr>
        <p:spPr>
          <a:xfrm>
            <a:off x="8395180" y="4213884"/>
            <a:ext cx="196688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5288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Report</a:t>
            </a:r>
            <a:endParaRPr lang="en-US" sz="1200" b="1" dirty="0">
              <a:solidFill>
                <a:srgbClr val="005288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Concerning behavior or an escalating incident through organizational reporting to enable assessment and management of an evolving threat, and 9-1-1 for immediate threats.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3F35CC-DBAF-4D06-8307-4F324ACBF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67369" y="1663149"/>
            <a:ext cx="4414712" cy="4349387"/>
            <a:chOff x="2371078" y="1395294"/>
            <a:chExt cx="4414712" cy="358788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399FD0-423E-4C2B-BC0D-2711E897A1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71078" y="1444942"/>
              <a:ext cx="0" cy="3538237"/>
            </a:xfrm>
            <a:prstGeom prst="line">
              <a:avLst/>
            </a:prstGeom>
            <a:solidFill>
              <a:srgbClr val="4472C4"/>
            </a:solidFill>
            <a:ln w="19050" cap="flat" cmpd="sng" algn="ctr">
              <a:solidFill>
                <a:srgbClr val="CADF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B3A3DB-07B4-4063-977D-DF02955141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8434" y="1395294"/>
              <a:ext cx="0" cy="3538237"/>
            </a:xfrm>
            <a:prstGeom prst="line">
              <a:avLst/>
            </a:prstGeom>
            <a:solidFill>
              <a:srgbClr val="4472C4"/>
            </a:solidFill>
            <a:ln w="19050" cap="flat" cmpd="sng" algn="ctr">
              <a:solidFill>
                <a:srgbClr val="CADF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D9B190-96CC-4C66-AAAB-E5E12D6C0A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5790" y="1444942"/>
              <a:ext cx="0" cy="3538237"/>
            </a:xfrm>
            <a:prstGeom prst="line">
              <a:avLst/>
            </a:prstGeom>
            <a:solidFill>
              <a:srgbClr val="4472C4"/>
            </a:solidFill>
            <a:ln w="19050" cap="flat" cmpd="sng" algn="ctr">
              <a:solidFill>
                <a:srgbClr val="CADFE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9157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3A612-24CB-4227-A3E8-CF8D39DF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EAD0A-5EB8-4A71-8C99-B4DBC30D29BE}"/>
              </a:ext>
            </a:extLst>
          </p:cNvPr>
          <p:cNvSpPr txBox="1"/>
          <p:nvPr/>
        </p:nvSpPr>
        <p:spPr>
          <a:xfrm>
            <a:off x="0" y="47755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>
                <a:solidFill>
                  <a:srgbClr val="FFFFFF"/>
                </a:solidFill>
                <a:latin typeface="Franklin Gothic Demi" panose="020B0603020102020204" pitchFamily="34" charset="0"/>
              </a:rPr>
              <a:t>CISA’s Active Shooter Preparedness Program</a:t>
            </a:r>
            <a:endParaRPr kumimoji="0" lang="en-US" sz="4400" b="0" i="1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6030201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1D5BB-C085-496D-BB87-1B432F217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77" y="1122669"/>
            <a:ext cx="3261845" cy="32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1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CISA Active Shooter Preparedness Program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241254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69409-FF24-42EF-B1F7-25CAF62CD7EA}"/>
              </a:ext>
            </a:extLst>
          </p:cNvPr>
          <p:cNvSpPr txBox="1"/>
          <p:nvPr/>
        </p:nvSpPr>
        <p:spPr>
          <a:xfrm>
            <a:off x="0" y="6268051"/>
            <a:ext cx="1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https://www.cisa.gov/active-shooter-preparedness</a:t>
            </a:r>
            <a:endParaRPr lang="en-US" sz="2400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7955D-8073-4815-AA93-98B74C5DC1F5}"/>
              </a:ext>
            </a:extLst>
          </p:cNvPr>
          <p:cNvSpPr txBox="1"/>
          <p:nvPr/>
        </p:nvSpPr>
        <p:spPr>
          <a:xfrm>
            <a:off x="269289" y="1241254"/>
            <a:ext cx="118970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A comprehensive program that provides videos, training, resources and other support, including: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Webinars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Active Shooter Training for Houses of Worship/Institutions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Printable Resources (Active Shooter Wallet Cards, Posters, and Guides)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Pathway to Violence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Threat Assessment Team Composition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Active Shooter Planning Guidance and Tools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Run, Hide, Fight Concept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b="1" kern="0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13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latin typeface="Franklin Gothic Book" panose="020B0503020102020204" pitchFamily="34" charset="0"/>
              </a:rPr>
              <a:t>Active Shooter Preparedness Program Overview</a:t>
            </a:r>
          </a:p>
        </p:txBody>
      </p:sp>
      <p:pic>
        <p:nvPicPr>
          <p:cNvPr id="8" name="Picture 7" descr="Graphic displaying the 6 modules of the Active Shooter Preparedness Workshop, left to right. Module 1, far left, is Recognition: Form Planning Team; Incident Analysis, Mission Areas, Planning Principles, and Planning Team; Team Identified.&#10;Module 2, second from left, is Prevention: Conduct Risk Assessment; Pathway to Violence, Report Behavior, Workplace Violence, Risk Issues; Risks Identified. &#10;Module 3, third from left, is Protection: Establish Goals and Objectives; Site Vulnerabilities, Physical Security, Internal Factors, Goals and Objectives.&#10;Module 4, third from right, is Mitigation: Assess Courses of Action; Reduce Impact, Communications, Develop Courses of Action, Format Plan; Courses of Action Identified.&#10;Module 5, second from right, is Response: Draft Plan and Approve; Steps to Save Lives, Response Coordination, Disability Planning, Approve the Plan; Plan Outlined.&#10;Module 6, far right, is Recovery: Training and Exercise; Short-Term Recovery, Long-Term Recovery, Continuity of Operations/Continuity of Government, Training and Exercises; Plan Implemented. ">
            <a:extLst>
              <a:ext uri="{FF2B5EF4-FFF2-40B4-BE49-F238E27FC236}">
                <a16:creationId xmlns:a16="http://schemas.microsoft.com/office/drawing/2014/main" id="{88D4BC6E-AB23-4AC1-8D65-8E3229602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8534400" cy="41723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4540CB-7FB9-4D90-ABCE-B8F4727AD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E9634-D2E1-460C-9561-31E26DF8BDDA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015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66B5EF-ED67-466B-A7F1-A81CCB88F605}"/>
              </a:ext>
            </a:extLst>
          </p:cNvPr>
          <p:cNvSpPr/>
          <p:nvPr/>
        </p:nvSpPr>
        <p:spPr>
          <a:xfrm>
            <a:off x="-1" y="0"/>
            <a:ext cx="12265891" cy="6858000"/>
          </a:xfrm>
          <a:prstGeom prst="rect">
            <a:avLst/>
          </a:prstGeom>
          <a:solidFill>
            <a:srgbClr val="005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F474142-1058-4CB5-B095-64A3DBBA4C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-3" y="2868105"/>
            <a:ext cx="12265891" cy="112179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274320" rIns="91440" bIns="9144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en-US" b="1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Emergency Planning Support and Resources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1E4F-1A72-437B-8460-9B7A237CD4C9}"/>
              </a:ext>
            </a:extLst>
          </p:cNvPr>
          <p:cNvSpPr txBox="1"/>
          <p:nvPr/>
        </p:nvSpPr>
        <p:spPr>
          <a:xfrm>
            <a:off x="36943" y="60977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Daisy Mueller, Maine Emergency Management Agency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E0E2F7-5973-45B0-A5CB-C132282F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265891" cy="25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CISA Active Shooter Preparedness Program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241254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69409-FF24-42EF-B1F7-25CAF62CD7EA}"/>
              </a:ext>
            </a:extLst>
          </p:cNvPr>
          <p:cNvSpPr txBox="1"/>
          <p:nvPr/>
        </p:nvSpPr>
        <p:spPr>
          <a:xfrm>
            <a:off x="0" y="6268051"/>
            <a:ext cx="1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https://www.cisa.gov/active-shooter-preparedness</a:t>
            </a:r>
            <a:endParaRPr lang="en-US" sz="2400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580EF-1A28-4CC0-9ABD-A2381686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4" y="1376648"/>
            <a:ext cx="8239125" cy="427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EAA11-8D75-4E5D-A9C9-C623E1033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1783505"/>
            <a:ext cx="64960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8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CISA Active Shooter Preparedness Program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241254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69409-FF24-42EF-B1F7-25CAF62CD7EA}"/>
              </a:ext>
            </a:extLst>
          </p:cNvPr>
          <p:cNvSpPr txBox="1"/>
          <p:nvPr/>
        </p:nvSpPr>
        <p:spPr>
          <a:xfrm>
            <a:off x="0" y="6268051"/>
            <a:ext cx="1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https://www.cisa.gov/active-shooter-preparedness</a:t>
            </a:r>
            <a:endParaRPr lang="en-US" sz="2400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E64E0-929C-4F36-9198-BA57FB53D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09" y="1398505"/>
            <a:ext cx="6696382" cy="44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63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3A612-24CB-4227-A3E8-CF8D39DF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EAD0A-5EB8-4A71-8C99-B4DBC30D29BE}"/>
              </a:ext>
            </a:extLst>
          </p:cNvPr>
          <p:cNvSpPr txBox="1"/>
          <p:nvPr/>
        </p:nvSpPr>
        <p:spPr>
          <a:xfrm>
            <a:off x="-69038" y="489565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>
                <a:solidFill>
                  <a:srgbClr val="FFFFFF"/>
                </a:solidFill>
                <a:latin typeface="Franklin Gothic Demi" panose="020B0603020102020204" pitchFamily="34" charset="0"/>
              </a:rPr>
              <a:t>CISA’s Web-Based Houses of Worship Security Self Assessment Tool</a:t>
            </a:r>
            <a:endParaRPr kumimoji="0" lang="en-US" sz="4400" b="0" i="1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6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948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CISA Self Assessments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100677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4000" b="1" u="sng" kern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Houses of Worship Security Self-Assessment Tool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B8446-39D4-4E5D-A1F7-671DA2B46514}"/>
              </a:ext>
            </a:extLst>
          </p:cNvPr>
          <p:cNvSpPr txBox="1"/>
          <p:nvPr/>
        </p:nvSpPr>
        <p:spPr>
          <a:xfrm>
            <a:off x="133165" y="3357419"/>
            <a:ext cx="1157854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Purpose: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guide personnel at houses of worship through a security-focused self-assessment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to understand potential vulnerabilities and identify options for consideration in mitigating those vulnerabilities.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Description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A web-based tool that is 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first step in building an effective security program. It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not intended to be an in-depth security assessment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 After completing this process and addressing preliminary findings, houses of worship personnel may consider pursuing more detailed security assessments to explore specific issues in greater detail.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Outcome: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The Houses of Worship Self Assessment will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produce a formatted report which includes observed and/or reported Vulnerabilities and Options for Consideration (VOFCs)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0B396-58DE-407C-8622-69D17298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73" y="1795537"/>
            <a:ext cx="6045693" cy="15213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A0B92D-9A03-4404-915F-BD2B43651211}"/>
              </a:ext>
            </a:extLst>
          </p:cNvPr>
          <p:cNvSpPr txBox="1"/>
          <p:nvPr/>
        </p:nvSpPr>
        <p:spPr>
          <a:xfrm>
            <a:off x="-1" y="64584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www.cisa.gov/houses-of-worship</a:t>
            </a:r>
          </a:p>
        </p:txBody>
      </p:sp>
      <p:pic>
        <p:nvPicPr>
          <p:cNvPr id="7" name="Picture 12" descr="See the source image">
            <a:extLst>
              <a:ext uri="{FF2B5EF4-FFF2-40B4-BE49-F238E27FC236}">
                <a16:creationId xmlns:a16="http://schemas.microsoft.com/office/drawing/2014/main" id="{DC96FCA6-DA51-4448-843E-5BF8D1FE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22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Houses of Worship Security Self-Assessment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95444-E493-43C4-81F6-1BE30D178821}"/>
              </a:ext>
            </a:extLst>
          </p:cNvPr>
          <p:cNvSpPr txBox="1"/>
          <p:nvPr/>
        </p:nvSpPr>
        <p:spPr>
          <a:xfrm>
            <a:off x="1365944" y="2459504"/>
            <a:ext cx="94601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Walk Through of </a:t>
            </a:r>
            <a:r>
              <a:rPr lang="en-US" sz="4000" b="1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CISA’s Houses of Worship Security Self-Assessment Tool </a:t>
            </a:r>
            <a:r>
              <a:rPr lang="en-US" sz="40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and </a:t>
            </a:r>
            <a:r>
              <a:rPr lang="en-US" sz="4000" b="1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Example of a Final Assessment Report</a:t>
            </a:r>
            <a:endParaRPr lang="en-US" sz="4000" b="1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53726-FF9C-426E-9C3B-E1DD4441FE21}"/>
              </a:ext>
            </a:extLst>
          </p:cNvPr>
          <p:cNvSpPr txBox="1"/>
          <p:nvPr/>
        </p:nvSpPr>
        <p:spPr>
          <a:xfrm>
            <a:off x="0" y="600619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www.cisa.gov/houses-of-worship</a:t>
            </a:r>
          </a:p>
        </p:txBody>
      </p:sp>
      <p:pic>
        <p:nvPicPr>
          <p:cNvPr id="6" name="Picture 12" descr="See the source image">
            <a:extLst>
              <a:ext uri="{FF2B5EF4-FFF2-40B4-BE49-F238E27FC236}">
                <a16:creationId xmlns:a16="http://schemas.microsoft.com/office/drawing/2014/main" id="{381E0C30-5F2E-4D1A-ACE2-160C247FC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66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3A612-24CB-4227-A3E8-CF8D39DF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F30BE-F7DB-4FB6-B2AA-6BBEFA65D709}"/>
              </a:ext>
            </a:extLst>
          </p:cNvPr>
          <p:cNvSpPr txBox="1"/>
          <p:nvPr/>
        </p:nvSpPr>
        <p:spPr>
          <a:xfrm>
            <a:off x="0" y="49667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603020102020204" pitchFamily="34" charset="0"/>
                <a:ea typeface="+mn-ea"/>
                <a:cs typeface="+mn-cs"/>
              </a:rPr>
              <a:t>Security Assessment at First Entry (SAFE)</a:t>
            </a:r>
          </a:p>
        </p:txBody>
      </p:sp>
    </p:spTree>
    <p:extLst>
      <p:ext uri="{BB962C8B-B14F-4D97-AF65-F5344CB8AC3E}">
        <p14:creationId xmlns:p14="http://schemas.microsoft.com/office/powerpoint/2010/main" val="4090478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PSA Security / Vulnerability Assessments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241254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sz="4000" b="1" u="sng" kern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Security Assessment at First Entry (SAFE)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6E7E9-7691-4469-B224-6BA129483ECF}"/>
              </a:ext>
            </a:extLst>
          </p:cNvPr>
          <p:cNvSpPr txBox="1"/>
          <p:nvPr/>
        </p:nvSpPr>
        <p:spPr>
          <a:xfrm>
            <a:off x="133165" y="2428365"/>
            <a:ext cx="10910656" cy="303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Purpose: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assess the current security posture and identify options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for facility owners and operations to mitigate against relevant threats.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Description: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1–2-hour assessment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that includes a review of available plans and procedures, tour, and interviews with facility staff.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Outcome: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formal “SAFE REPORT”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which includes observed commendable actions, VOFCs, and available resources. May be PCII protected. Usually provided to the owner/operator between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same day to 3 business days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Eligible for PCII protections.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5" name="Picture 12" descr="See the source image">
            <a:extLst>
              <a:ext uri="{FF2B5EF4-FFF2-40B4-BE49-F238E27FC236}">
                <a16:creationId xmlns:a16="http://schemas.microsoft.com/office/drawing/2014/main" id="{DC30C626-6CA2-42A5-A451-B99FDFB1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74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SAFE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306D1-32D0-4BB0-B59A-381B17719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3525"/>
            <a:ext cx="4615363" cy="5230313"/>
          </a:xfrm>
          <a:prstGeom prst="rect">
            <a:avLst/>
          </a:prstGeom>
        </p:spPr>
      </p:pic>
      <p:pic>
        <p:nvPicPr>
          <p:cNvPr id="6" name="Picture 12" descr="See the source image">
            <a:extLst>
              <a:ext uri="{FF2B5EF4-FFF2-40B4-BE49-F238E27FC236}">
                <a16:creationId xmlns:a16="http://schemas.microsoft.com/office/drawing/2014/main" id="{20AE32D5-AED0-49DA-996B-693DF7AB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DC395-FFE9-47C7-9A2D-40097EAD6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49" y="1359832"/>
            <a:ext cx="4232780" cy="523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76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SAFE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306D1-32D0-4BB0-B59A-381B17719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3525"/>
            <a:ext cx="4615363" cy="5230313"/>
          </a:xfrm>
          <a:prstGeom prst="rect">
            <a:avLst/>
          </a:prstGeom>
        </p:spPr>
      </p:pic>
      <p:pic>
        <p:nvPicPr>
          <p:cNvPr id="6" name="Picture 12" descr="See the source image">
            <a:extLst>
              <a:ext uri="{FF2B5EF4-FFF2-40B4-BE49-F238E27FC236}">
                <a16:creationId xmlns:a16="http://schemas.microsoft.com/office/drawing/2014/main" id="{20AE32D5-AED0-49DA-996B-693DF7AB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DC395-FFE9-47C7-9A2D-40097EAD6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49" y="1359832"/>
            <a:ext cx="4232780" cy="52303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B0C388-5E70-49B2-ACDE-433B3AE28237}"/>
              </a:ext>
            </a:extLst>
          </p:cNvPr>
          <p:cNvSpPr/>
          <p:nvPr/>
        </p:nvSpPr>
        <p:spPr bwMode="auto">
          <a:xfrm>
            <a:off x="6243782" y="4442691"/>
            <a:ext cx="1154545" cy="205114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F3359CF-A20E-417B-8DA5-E86835F7FFEF}"/>
              </a:ext>
            </a:extLst>
          </p:cNvPr>
          <p:cNvSpPr/>
          <p:nvPr/>
        </p:nvSpPr>
        <p:spPr bwMode="auto">
          <a:xfrm rot="1991184">
            <a:off x="4579657" y="3604490"/>
            <a:ext cx="1738016" cy="101369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02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1759A4-959D-42BC-BCA5-358FC8AB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848" y="79390"/>
            <a:ext cx="172402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A4256-EDD4-4A00-9D31-B495994E1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0" y="8364"/>
            <a:ext cx="5275619" cy="658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1FBBC-4BE1-4D0F-B98C-A64052894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010" y="8364"/>
            <a:ext cx="4836850" cy="6730222"/>
          </a:xfrm>
          <a:prstGeom prst="rect">
            <a:avLst/>
          </a:prstGeom>
        </p:spPr>
      </p:pic>
      <p:pic>
        <p:nvPicPr>
          <p:cNvPr id="5" name="Picture 12" descr="See the source image">
            <a:extLst>
              <a:ext uri="{FF2B5EF4-FFF2-40B4-BE49-F238E27FC236}">
                <a16:creationId xmlns:a16="http://schemas.microsoft.com/office/drawing/2014/main" id="{74581B83-5373-48E0-9A31-CC155DDCE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2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Emergency Planning – What is it?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272DCC-05FD-43BE-BE1A-5FF4C56D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4" y="1255184"/>
            <a:ext cx="6085601" cy="452461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What is Emergency Planning?</a:t>
            </a:r>
          </a:p>
          <a:p>
            <a:pPr marL="347662" lvl="1" indent="0">
              <a:spcBef>
                <a:spcPts val="600"/>
              </a:spcBef>
              <a:spcAft>
                <a:spcPts val="2400"/>
              </a:spcAft>
              <a:buSzPct val="85000"/>
              <a:buNone/>
            </a:pPr>
            <a:r>
              <a:rPr lang="en-US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Documenting what ‘could happen’ and </a:t>
            </a:r>
            <a:r>
              <a:rPr lang="en-US" u="sng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what we will do when it does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lang="en-US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Why do we do it?</a:t>
            </a:r>
          </a:p>
          <a:p>
            <a:pPr marL="347662" lvl="1" indent="0">
              <a:spcBef>
                <a:spcPts val="600"/>
              </a:spcBef>
              <a:spcAft>
                <a:spcPts val="2400"/>
              </a:spcAft>
              <a:buSzPct val="85000"/>
              <a:buNone/>
            </a:pPr>
            <a:r>
              <a:rPr lang="en-US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To enable and empower us to keep people safe, save lives and protect property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What benefits does it have?</a:t>
            </a:r>
          </a:p>
          <a:p>
            <a:pPr marL="347662" lvl="1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Builds relationships</a:t>
            </a:r>
          </a:p>
          <a:p>
            <a:pPr marL="347662" lvl="1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lang="en-US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Gives us a guide during stressful situations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SzPct val="85000"/>
              <a:buFont typeface="Wingdings" panose="05000000000000000000" pitchFamily="2" charset="2"/>
              <a:buChar char="ü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</p:txBody>
      </p:sp>
      <p:pic>
        <p:nvPicPr>
          <p:cNvPr id="4" name="Picture 8" descr="See the source image">
            <a:extLst>
              <a:ext uri="{FF2B5EF4-FFF2-40B4-BE49-F238E27FC236}">
                <a16:creationId xmlns:a16="http://schemas.microsoft.com/office/drawing/2014/main" id="{68BF798E-3ED5-47E5-918A-3F77206C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01" y="5937953"/>
            <a:ext cx="890743" cy="8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232A2-F88D-480D-A72F-1DDC29D3B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105" y="1255184"/>
            <a:ext cx="4042999" cy="521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1759A4-959D-42BC-BCA5-358FC8AB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848" y="79390"/>
            <a:ext cx="1724025" cy="733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2EBC3-4771-4A55-814B-55528F2CD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31" y="79390"/>
            <a:ext cx="4843657" cy="6614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8A9F4-7DAD-40C9-8EC1-9BB34E012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55" y="180095"/>
            <a:ext cx="4537663" cy="649781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12" descr="See the source image">
            <a:extLst>
              <a:ext uri="{FF2B5EF4-FFF2-40B4-BE49-F238E27FC236}">
                <a16:creationId xmlns:a16="http://schemas.microsoft.com/office/drawing/2014/main" id="{5811E4EA-41D5-4FA3-AF61-FEBCE218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73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3A612-24CB-4227-A3E8-CF8D39DF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EAD0A-5EB8-4A71-8C99-B4DBC30D29BE}"/>
              </a:ext>
            </a:extLst>
          </p:cNvPr>
          <p:cNvSpPr txBox="1"/>
          <p:nvPr/>
        </p:nvSpPr>
        <p:spPr>
          <a:xfrm>
            <a:off x="-69038" y="489565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>
                <a:solidFill>
                  <a:srgbClr val="FFFFFF"/>
                </a:solidFill>
                <a:latin typeface="Franklin Gothic Demi" panose="020B0603020102020204" pitchFamily="34" charset="0"/>
              </a:rPr>
              <a:t>Faith-Based Information Sharing and Analysis Organization (FB-ISAO)</a:t>
            </a:r>
            <a:endParaRPr kumimoji="0" lang="en-US" sz="4400" b="0" i="1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6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43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latin typeface="Franklin Gothic Book" panose="020B0503020102020204" pitchFamily="34" charset="0"/>
              </a:rPr>
              <a:t>Faith Based Information Sharing and Analysis Organization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241254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43779-AB58-4508-B17A-ECF345E1BC07}"/>
              </a:ext>
            </a:extLst>
          </p:cNvPr>
          <p:cNvSpPr txBox="1"/>
          <p:nvPr/>
        </p:nvSpPr>
        <p:spPr>
          <a:xfrm>
            <a:off x="2210778" y="5957727"/>
            <a:ext cx="833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Visit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https://faithbased-isao.org/membership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to begin the process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Email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info@faithbased-isao.org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with questions</a:t>
            </a:r>
            <a:endParaRPr lang="en-US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12" descr="See the source image">
            <a:extLst>
              <a:ext uri="{FF2B5EF4-FFF2-40B4-BE49-F238E27FC236}">
                <a16:creationId xmlns:a16="http://schemas.microsoft.com/office/drawing/2014/main" id="{AF1354A0-60F7-40A9-AB7B-36B8E0C9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AA692-BD04-4BF5-A4DF-0C0B41FC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584" y="1231569"/>
            <a:ext cx="6470832" cy="2164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3A81-EEDC-48B4-806E-22F76CFE89D4}"/>
              </a:ext>
            </a:extLst>
          </p:cNvPr>
          <p:cNvSpPr txBox="1"/>
          <p:nvPr/>
        </p:nvSpPr>
        <p:spPr>
          <a:xfrm>
            <a:off x="423392" y="3822202"/>
            <a:ext cx="1134225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Faith-Based Information Sharing &amp; Analysis Organization (FB-ISAO) provides members with </a:t>
            </a:r>
            <a:r>
              <a:rPr lang="en-US" sz="18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threat analysis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incident reports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and other services that </a:t>
            </a:r>
            <a:r>
              <a:rPr lang="en-US" sz="18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help organizations prevent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respond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to, and </a:t>
            </a:r>
            <a:r>
              <a:rPr lang="en-US" sz="18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recover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from incidents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With an all-hazards approach, FB-ISAO </a:t>
            </a:r>
            <a:r>
              <a:rPr lang="en-US" sz="18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provides the faith-based community with the information, training and tools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they need to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enhance the safety, security, and resiliency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of their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facilities. </a:t>
            </a:r>
            <a:endParaRPr lang="en-US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46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latin typeface="Franklin Gothic Book" panose="020B0503020102020204" pitchFamily="34" charset="0"/>
              </a:rPr>
              <a:t>Faith Based Information Sharing and Analysis Organization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A4B044-36E8-488F-B131-B158356655C3}"/>
              </a:ext>
            </a:extLst>
          </p:cNvPr>
          <p:cNvSpPr txBox="1">
            <a:spLocks/>
          </p:cNvSpPr>
          <p:nvPr/>
        </p:nvSpPr>
        <p:spPr>
          <a:xfrm>
            <a:off x="133165" y="1241254"/>
            <a:ext cx="11922711" cy="454751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sz="2000" b="1" kern="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69409-FF24-42EF-B1F7-25CAF62CD7EA}"/>
              </a:ext>
            </a:extLst>
          </p:cNvPr>
          <p:cNvSpPr txBox="1"/>
          <p:nvPr/>
        </p:nvSpPr>
        <p:spPr>
          <a:xfrm>
            <a:off x="133165" y="1587263"/>
            <a:ext cx="1192271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2400" b="1" i="0" u="sng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FB-ISAO members have access to: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Analytical and incident reports on security topics of particular concern to the faith-based community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Training on topics such as how to develop Emergency Operations Plans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Documents such as the Pandemic Reentry / Reopening Checklist for FBOs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Discussion based workshops that address hostile event preparedness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5287"/>
                </a:solidFill>
                <a:latin typeface="Franklin Gothic Book" panose="020B0503020102020204" pitchFamily="34" charset="0"/>
              </a:rPr>
              <a:t>Access to community centric and community developed best practices</a:t>
            </a:r>
            <a:endParaRPr lang="en-US" sz="2400" kern="0" dirty="0">
              <a:solidFill>
                <a:srgbClr val="00528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43779-AB58-4508-B17A-ECF345E1BC07}"/>
              </a:ext>
            </a:extLst>
          </p:cNvPr>
          <p:cNvSpPr txBox="1"/>
          <p:nvPr/>
        </p:nvSpPr>
        <p:spPr>
          <a:xfrm>
            <a:off x="2210778" y="5957727"/>
            <a:ext cx="833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Visit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https://faithbased-isao.org/membership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to begin the process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Email 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Franklin Gothic Book" panose="020B0503020102020204" pitchFamily="34" charset="0"/>
              </a:rPr>
              <a:t>info@faithbased-isao.org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Franklin Gothic Book" panose="020B0503020102020204" pitchFamily="34" charset="0"/>
              </a:rPr>
              <a:t>with questions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12" descr="See the source image">
            <a:extLst>
              <a:ext uri="{FF2B5EF4-FFF2-40B4-BE49-F238E27FC236}">
                <a16:creationId xmlns:a16="http://schemas.microsoft.com/office/drawing/2014/main" id="{AF1354A0-60F7-40A9-AB7B-36B8E0C9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83" y="5918287"/>
            <a:ext cx="890743" cy="8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1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D8243-0C57-4920-A2A7-40E05DAA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552" y="1255184"/>
            <a:ext cx="5318975" cy="5298332"/>
          </a:xfrm>
          <a:prstGeom prst="rect">
            <a:avLst/>
          </a:prstGeom>
        </p:spPr>
      </p:pic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Emergency Planning – Where to begin?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272DCC-05FD-43BE-BE1A-5FF4C56D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92" y="1400815"/>
            <a:ext cx="6306665" cy="538677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5 Mission Areas Identified by FEMA: All-Hazards</a:t>
            </a:r>
          </a:p>
          <a:p>
            <a:pPr marL="347662" lvl="1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PREVENTION: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Prevent, avoid, deter, or stop an imminent crime or threatened or actual mass casualty incident.  Prevention is the action houses of worship take to prevent a threatened or actual incident from occurring.</a:t>
            </a:r>
          </a:p>
          <a:p>
            <a:pPr marL="347662" lvl="1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lang="en-US" sz="1400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PROTECTION: </a:t>
            </a:r>
            <a:r>
              <a:rPr lang="en-US" sz="1400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Secure houses of worship against acts of terrorism and manmade or natural disasters. Protection focuses on ongoing actions that protect people, networks, and property from a threat or hazard.</a:t>
            </a:r>
          </a:p>
          <a:p>
            <a:pPr marL="347662" lvl="1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MITIGATON</a:t>
            </a:r>
            <a:r>
              <a:rPr lang="en-US" sz="1400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: </a:t>
            </a:r>
            <a:r>
              <a:rPr lang="en-US" sz="1400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Reduce the loss of life and property by lessening the impact of future disasters. Mitigation also means reducing the likelihood that threats and hazards will happen.</a:t>
            </a:r>
          </a:p>
          <a:p>
            <a:pPr marL="347662" lvl="1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RESPONSE: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Stabilize an incident once it has already happened or is certain to happen in an unpreventable way; establish a safe and secure environment; save lives and property; and facilitate the transition to recovery.</a:t>
            </a:r>
          </a:p>
          <a:p>
            <a:pPr marL="347662" lvl="1" indent="0">
              <a:spcBef>
                <a:spcPts val="600"/>
              </a:spcBef>
              <a:spcAft>
                <a:spcPts val="1200"/>
              </a:spcAft>
              <a:buSzPct val="85000"/>
              <a:buNone/>
            </a:pPr>
            <a:r>
              <a:rPr lang="en-US" sz="1400" b="1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RECOVERY: </a:t>
            </a:r>
            <a:r>
              <a:rPr lang="en-US" sz="1400" dirty="0">
                <a:solidFill>
                  <a:srgbClr val="005287"/>
                </a:solidFill>
                <a:latin typeface="Franklin Gothic Book" panose="020B0503020102020204" pitchFamily="34" charset="0"/>
                <a:cs typeface="Arial"/>
              </a:rPr>
              <a:t>Assist houses of worship affected by an incident in restoring their environment; the health, social, cultural, historic and environmental fabric of communities affected by a catastrophic incident.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</p:txBody>
      </p:sp>
      <p:pic>
        <p:nvPicPr>
          <p:cNvPr id="4" name="Picture 8" descr="See the source image">
            <a:extLst>
              <a:ext uri="{FF2B5EF4-FFF2-40B4-BE49-F238E27FC236}">
                <a16:creationId xmlns:a16="http://schemas.microsoft.com/office/drawing/2014/main" id="{68BF798E-3ED5-47E5-918A-3F77206C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01" y="5937953"/>
            <a:ext cx="890743" cy="8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210">
            <a:extLst>
              <a:ext uri="{FF2B5EF4-FFF2-40B4-BE49-F238E27FC236}">
                <a16:creationId xmlns:a16="http://schemas.microsoft.com/office/drawing/2014/main" id="{139DB5F4-FCBF-4389-934A-96EAE32F5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406" y="2178260"/>
            <a:ext cx="342900" cy="348615"/>
          </a:xfrm>
          <a:prstGeom prst="rect">
            <a:avLst/>
          </a:prstGeom>
        </p:spPr>
      </p:pic>
      <p:pic>
        <p:nvPicPr>
          <p:cNvPr id="13" name="Graphic 211">
            <a:extLst>
              <a:ext uri="{FF2B5EF4-FFF2-40B4-BE49-F238E27FC236}">
                <a16:creationId xmlns:a16="http://schemas.microsoft.com/office/drawing/2014/main" id="{6BDD6355-01D0-4C79-8FD7-0C3A765BF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992" y="3073751"/>
            <a:ext cx="327660" cy="311150"/>
          </a:xfrm>
          <a:prstGeom prst="rect">
            <a:avLst/>
          </a:prstGeom>
        </p:spPr>
      </p:pic>
      <p:pic>
        <p:nvPicPr>
          <p:cNvPr id="14" name="Graphic 212">
            <a:extLst>
              <a:ext uri="{FF2B5EF4-FFF2-40B4-BE49-F238E27FC236}">
                <a16:creationId xmlns:a16="http://schemas.microsoft.com/office/drawing/2014/main" id="{7A039F34-EF28-4629-862E-5C2546D61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986" y="5690452"/>
            <a:ext cx="349250" cy="349250"/>
          </a:xfrm>
          <a:prstGeom prst="rect">
            <a:avLst/>
          </a:prstGeom>
        </p:spPr>
      </p:pic>
      <p:pic>
        <p:nvPicPr>
          <p:cNvPr id="15" name="Graphic 213">
            <a:extLst>
              <a:ext uri="{FF2B5EF4-FFF2-40B4-BE49-F238E27FC236}">
                <a16:creationId xmlns:a16="http://schemas.microsoft.com/office/drawing/2014/main" id="{D9F13C48-F4DD-456F-ABD7-379748777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4521" y="3904350"/>
            <a:ext cx="298450" cy="309880"/>
          </a:xfrm>
          <a:prstGeom prst="rect">
            <a:avLst/>
          </a:prstGeom>
        </p:spPr>
      </p:pic>
      <p:pic>
        <p:nvPicPr>
          <p:cNvPr id="16" name="Graphic 214">
            <a:extLst>
              <a:ext uri="{FF2B5EF4-FFF2-40B4-BE49-F238E27FC236}">
                <a16:creationId xmlns:a16="http://schemas.microsoft.com/office/drawing/2014/main" id="{6B3DE2A4-737C-41AD-836C-AECBAEA14A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7986" y="4827268"/>
            <a:ext cx="33020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Emergency Planning - Considerations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272DCC-05FD-43BE-BE1A-5FF4C56D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33" y="1368307"/>
            <a:ext cx="5250105" cy="1143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sz="1800" b="1" dirty="0">
                <a:solidFill>
                  <a:srgbClr val="0052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a Planning Committee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Planning committee should at a minimum include members of the organization’s leadership and/or those familiar with facility operations. </a:t>
            </a:r>
          </a:p>
        </p:txBody>
      </p:sp>
      <p:pic>
        <p:nvPicPr>
          <p:cNvPr id="4" name="Picture 8" descr="See the source image">
            <a:extLst>
              <a:ext uri="{FF2B5EF4-FFF2-40B4-BE49-F238E27FC236}">
                <a16:creationId xmlns:a16="http://schemas.microsoft.com/office/drawing/2014/main" id="{68BF798E-3ED5-47E5-918A-3F77206C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01" y="5937953"/>
            <a:ext cx="890743" cy="8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">
            <a:extLst>
              <a:ext uri="{FF2B5EF4-FFF2-40B4-BE49-F238E27FC236}">
                <a16:creationId xmlns:a16="http://schemas.microsoft.com/office/drawing/2014/main" id="{B0463DB4-1E8E-405F-A225-2D136F37D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876" y="1642689"/>
            <a:ext cx="480060" cy="387350"/>
          </a:xfrm>
          <a:prstGeom prst="rect">
            <a:avLst/>
          </a:prstGeom>
        </p:spPr>
      </p:pic>
      <p:pic>
        <p:nvPicPr>
          <p:cNvPr id="14" name="Graphic 25">
            <a:extLst>
              <a:ext uri="{FF2B5EF4-FFF2-40B4-BE49-F238E27FC236}">
                <a16:creationId xmlns:a16="http://schemas.microsoft.com/office/drawing/2014/main" id="{0CE34C22-BFE1-494F-9153-28BAD21CB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135" y="2776426"/>
            <a:ext cx="463550" cy="417830"/>
          </a:xfrm>
          <a:prstGeom prst="rect">
            <a:avLst/>
          </a:prstGeom>
        </p:spPr>
      </p:pic>
      <p:pic>
        <p:nvPicPr>
          <p:cNvPr id="15" name="Graphic 27">
            <a:extLst>
              <a:ext uri="{FF2B5EF4-FFF2-40B4-BE49-F238E27FC236}">
                <a16:creationId xmlns:a16="http://schemas.microsoft.com/office/drawing/2014/main" id="{61147645-A7D2-4CD8-908F-002E252F40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836" y="3936912"/>
            <a:ext cx="368300" cy="441960"/>
          </a:xfrm>
          <a:prstGeom prst="rect">
            <a:avLst/>
          </a:prstGeom>
        </p:spPr>
      </p:pic>
      <p:pic>
        <p:nvPicPr>
          <p:cNvPr id="16" name="Graphic 31">
            <a:extLst>
              <a:ext uri="{FF2B5EF4-FFF2-40B4-BE49-F238E27FC236}">
                <a16:creationId xmlns:a16="http://schemas.microsoft.com/office/drawing/2014/main" id="{9F022064-52FA-4E86-9B9A-F5E39A2918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8135" y="4904704"/>
            <a:ext cx="444500" cy="444500"/>
          </a:xfrm>
          <a:prstGeom prst="rect">
            <a:avLst/>
          </a:prstGeom>
        </p:spPr>
      </p:pic>
      <p:pic>
        <p:nvPicPr>
          <p:cNvPr id="17" name="Graphic 192">
            <a:extLst>
              <a:ext uri="{FF2B5EF4-FFF2-40B4-BE49-F238E27FC236}">
                <a16:creationId xmlns:a16="http://schemas.microsoft.com/office/drawing/2014/main" id="{29A282FE-0FB5-41D6-A107-5720773DAB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45546" y="1612289"/>
            <a:ext cx="463550" cy="479425"/>
          </a:xfrm>
          <a:prstGeom prst="rect">
            <a:avLst/>
          </a:prstGeom>
        </p:spPr>
      </p:pic>
      <p:pic>
        <p:nvPicPr>
          <p:cNvPr id="18" name="Graphic 193">
            <a:extLst>
              <a:ext uri="{FF2B5EF4-FFF2-40B4-BE49-F238E27FC236}">
                <a16:creationId xmlns:a16="http://schemas.microsoft.com/office/drawing/2014/main" id="{F31874E2-A2BD-4CB1-ABB0-A16EAD2CF8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51896" y="3073107"/>
            <a:ext cx="450850" cy="499110"/>
          </a:xfrm>
          <a:prstGeom prst="rect">
            <a:avLst/>
          </a:prstGeom>
        </p:spPr>
      </p:pic>
      <p:pic>
        <p:nvPicPr>
          <p:cNvPr id="19" name="Graphic 194">
            <a:extLst>
              <a:ext uri="{FF2B5EF4-FFF2-40B4-BE49-F238E27FC236}">
                <a16:creationId xmlns:a16="http://schemas.microsoft.com/office/drawing/2014/main" id="{80B50BAE-77BB-4D38-953F-2AB6230F6B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6631" y="4517723"/>
            <a:ext cx="461010" cy="514350"/>
          </a:xfrm>
          <a:prstGeom prst="rect">
            <a:avLst/>
          </a:prstGeom>
        </p:spPr>
      </p:pic>
      <p:pic>
        <p:nvPicPr>
          <p:cNvPr id="20" name="Graphic 195">
            <a:extLst>
              <a:ext uri="{FF2B5EF4-FFF2-40B4-BE49-F238E27FC236}">
                <a16:creationId xmlns:a16="http://schemas.microsoft.com/office/drawing/2014/main" id="{930CE6C3-5A9B-4E58-99FD-F93C660249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40441" y="5798522"/>
            <a:ext cx="457200" cy="457200"/>
          </a:xfrm>
          <a:prstGeom prst="rect">
            <a:avLst/>
          </a:prstGeom>
        </p:spPr>
      </p:pic>
      <p:pic>
        <p:nvPicPr>
          <p:cNvPr id="21" name="Graphic 29">
            <a:extLst>
              <a:ext uri="{FF2B5EF4-FFF2-40B4-BE49-F238E27FC236}">
                <a16:creationId xmlns:a16="http://schemas.microsoft.com/office/drawing/2014/main" id="{ADC6DE78-914F-4CC2-ACB1-FD072E921B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8136" y="5833549"/>
            <a:ext cx="444500" cy="444500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B7584C4-6969-4C1B-8D64-64DC2098D41F}"/>
              </a:ext>
            </a:extLst>
          </p:cNvPr>
          <p:cNvSpPr txBox="1">
            <a:spLocks/>
          </p:cNvSpPr>
          <p:nvPr/>
        </p:nvSpPr>
        <p:spPr>
          <a:xfrm>
            <a:off x="803569" y="2504804"/>
            <a:ext cx="5250105" cy="988400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local response partners to either join your planning committee or provide input on your plan.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/>
            </a:endParaRP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CD55321B-1E68-464D-8A03-E18E4B435A0F}"/>
              </a:ext>
            </a:extLst>
          </p:cNvPr>
          <p:cNvSpPr txBox="1">
            <a:spLocks/>
          </p:cNvSpPr>
          <p:nvPr/>
        </p:nvSpPr>
        <p:spPr>
          <a:xfrm>
            <a:off x="811133" y="3616874"/>
            <a:ext cx="5297793" cy="1143000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this plan to be a living document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This plan will likely go through many iterations and should be considered a living document and not something that is set in stone.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6763868E-2168-4E3F-A511-38DD514E459D}"/>
              </a:ext>
            </a:extLst>
          </p:cNvPr>
          <p:cNvSpPr txBox="1">
            <a:spLocks/>
          </p:cNvSpPr>
          <p:nvPr/>
        </p:nvSpPr>
        <p:spPr>
          <a:xfrm>
            <a:off x="819785" y="4856212"/>
            <a:ext cx="5388603" cy="733560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Tailor the plan to fit the needs of your organization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 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5F60A44-DF54-4806-BA12-27D5E34A486C}"/>
              </a:ext>
            </a:extLst>
          </p:cNvPr>
          <p:cNvSpPr txBox="1">
            <a:spLocks/>
          </p:cNvSpPr>
          <p:nvPr/>
        </p:nvSpPr>
        <p:spPr>
          <a:xfrm>
            <a:off x="7045301" y="1307630"/>
            <a:ext cx="5008646" cy="133750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plan annually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This plan should be reviewed at least annually and updated as needed. As mentioned above, this plan is a living document. People may join or leave the organization or protocols may change over time.  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70B40359-2D70-4707-AFAF-5ABB9C5A9238}"/>
              </a:ext>
            </a:extLst>
          </p:cNvPr>
          <p:cNvSpPr txBox="1">
            <a:spLocks/>
          </p:cNvSpPr>
          <p:nvPr/>
        </p:nvSpPr>
        <p:spPr>
          <a:xfrm>
            <a:off x="819785" y="5728525"/>
            <a:ext cx="5388603" cy="1143000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Questions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Lean on your first responder and emergency management partners for assistance with any questions. 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4F22160-A569-429D-8B2C-4BBD37860A77}"/>
              </a:ext>
            </a:extLst>
          </p:cNvPr>
          <p:cNvSpPr txBox="1">
            <a:spLocks/>
          </p:cNvSpPr>
          <p:nvPr/>
        </p:nvSpPr>
        <p:spPr>
          <a:xfrm>
            <a:off x="7045301" y="2758489"/>
            <a:ext cx="4630821" cy="109222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Brief all new staff and review annually with existing staff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Staff must first know they have a role during emergency operations. Additionally, they must understand their roles and responsibilities during emergency operations.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68C82E13-1977-4134-885F-081D7BA567CB}"/>
              </a:ext>
            </a:extLst>
          </p:cNvPr>
          <p:cNvSpPr txBox="1">
            <a:spLocks/>
          </p:cNvSpPr>
          <p:nvPr/>
        </p:nvSpPr>
        <p:spPr>
          <a:xfrm>
            <a:off x="7045300" y="4244510"/>
            <a:ext cx="5008647" cy="109222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a copy of the plan to local response agencies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Local response agencies that will have a role in incident response should be provided a copy of the plan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F72365C5-D2F1-49AF-897C-E8F9AEA7BBE7}"/>
              </a:ext>
            </a:extLst>
          </p:cNvPr>
          <p:cNvSpPr txBox="1">
            <a:spLocks/>
          </p:cNvSpPr>
          <p:nvPr/>
        </p:nvSpPr>
        <p:spPr>
          <a:xfrm>
            <a:off x="7023797" y="5488338"/>
            <a:ext cx="5008647" cy="1092222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 exercises/drills on this plan at least semi-annually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Exercises and drills are critical to effective incident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334799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Emergency Planning – What does it look like?</a:t>
            </a:r>
          </a:p>
        </p:txBody>
      </p:sp>
      <p:pic>
        <p:nvPicPr>
          <p:cNvPr id="4" name="Picture 8" descr="See the source image">
            <a:extLst>
              <a:ext uri="{FF2B5EF4-FFF2-40B4-BE49-F238E27FC236}">
                <a16:creationId xmlns:a16="http://schemas.microsoft.com/office/drawing/2014/main" id="{68BF798E-3ED5-47E5-918A-3F77206C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01" y="5937953"/>
            <a:ext cx="890743" cy="8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232A2-F88D-480D-A72F-1DDC29D3B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664" y="1249122"/>
            <a:ext cx="3576862" cy="4611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53112-3535-47C5-AD3D-A1B5678A7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74" y="1797617"/>
            <a:ext cx="8005231" cy="380519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A69CF96-9C76-409D-AB16-3452D6C41E48}"/>
              </a:ext>
            </a:extLst>
          </p:cNvPr>
          <p:cNvSpPr txBox="1">
            <a:spLocks/>
          </p:cNvSpPr>
          <p:nvPr/>
        </p:nvSpPr>
        <p:spPr>
          <a:xfrm>
            <a:off x="140782" y="5967209"/>
            <a:ext cx="11000919" cy="1142999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SCN EOP TEMPLATE: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https://cdn.fedweb.org/fed-91/2/SCN%2520-%2520EOP%2520Template%2520-%2520May%25202020.docx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Secure Community Network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(SCN), a nonprofit 501(c)(3) organization, is the official homeland security and safety initiative of the organized Jewish community in North America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83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Emergency Planning – Functional Annexes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272DCC-05FD-43BE-BE1A-5FF4C56D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320" y="1289155"/>
            <a:ext cx="5437680" cy="51832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SzPct val="85000"/>
              <a:buNone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Procedures and Plans</a:t>
            </a:r>
            <a:endParaRPr lang="en-US" sz="1800" b="1" dirty="0">
              <a:solidFill>
                <a:srgbClr val="005287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 Chain of Command	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Communications Procedure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Procedure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kern="0" dirty="0">
                <a:solidFill>
                  <a:srgbClr val="0052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Missing Child/Vulnerable Person Procedures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Lockdown Procedures	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Lockout Procedures	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Shelter-In-Place Procedure	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Infectious </a:t>
            </a:r>
            <a:r>
              <a:rPr lang="en-US" sz="1800" b="1" dirty="0">
                <a:solidFill>
                  <a:srgbClr val="0052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 Outbreak Procedure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Recovery Procedure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Evacuation Procedure	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Reconstitution Operation Plan 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5287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Reunification Procedure</a:t>
            </a:r>
            <a:endParaRPr lang="en-US" sz="1800" b="1" dirty="0">
              <a:solidFill>
                <a:srgbClr val="005287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endParaRPr lang="en-US" sz="1800" b="1" dirty="0">
              <a:solidFill>
                <a:srgbClr val="00528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See the source image">
            <a:extLst>
              <a:ext uri="{FF2B5EF4-FFF2-40B4-BE49-F238E27FC236}">
                <a16:creationId xmlns:a16="http://schemas.microsoft.com/office/drawing/2014/main" id="{68BF798E-3ED5-47E5-918A-3F77206C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01" y="5937953"/>
            <a:ext cx="890743" cy="8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5F60A44-DF54-4806-BA12-27D5E34A486C}"/>
              </a:ext>
            </a:extLst>
          </p:cNvPr>
          <p:cNvSpPr txBox="1">
            <a:spLocks/>
          </p:cNvSpPr>
          <p:nvPr/>
        </p:nvSpPr>
        <p:spPr>
          <a:xfrm>
            <a:off x="280085" y="1286505"/>
            <a:ext cx="6184811" cy="5479961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Hazard-, Threat-, Incident- Specific Annexes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Severe Winter Weather	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Emergencies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Hazardous Materials Incident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Gas, Fuel and Water Leaks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Utility Failures/Electric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 Incidents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Threat, Assault, Vandalization 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Protests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Bomb Threats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Suspicious Mail or Unattended Packages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287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 Threat/Shooter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5287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7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Franklin Gothic Book" panose="020B0503020102020204" pitchFamily="34" charset="0"/>
              </a:rPr>
              <a:t>Emergency Planning – Moving Forward</a:t>
            </a:r>
          </a:p>
        </p:txBody>
      </p:sp>
      <p:pic>
        <p:nvPicPr>
          <p:cNvPr id="4" name="Picture 8" descr="See the source image">
            <a:extLst>
              <a:ext uri="{FF2B5EF4-FFF2-40B4-BE49-F238E27FC236}">
                <a16:creationId xmlns:a16="http://schemas.microsoft.com/office/drawing/2014/main" id="{68BF798E-3ED5-47E5-918A-3F77206C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701" y="5937953"/>
            <a:ext cx="890743" cy="8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">
            <a:extLst>
              <a:ext uri="{FF2B5EF4-FFF2-40B4-BE49-F238E27FC236}">
                <a16:creationId xmlns:a16="http://schemas.microsoft.com/office/drawing/2014/main" id="{B0463DB4-1E8E-405F-A225-2D136F37D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1560" y="1657159"/>
            <a:ext cx="480060" cy="387350"/>
          </a:xfrm>
          <a:prstGeom prst="rect">
            <a:avLst/>
          </a:prstGeom>
        </p:spPr>
      </p:pic>
      <p:pic>
        <p:nvPicPr>
          <p:cNvPr id="14" name="Graphic 25">
            <a:extLst>
              <a:ext uri="{FF2B5EF4-FFF2-40B4-BE49-F238E27FC236}">
                <a16:creationId xmlns:a16="http://schemas.microsoft.com/office/drawing/2014/main" id="{0CE34C22-BFE1-494F-9153-28BAD21CB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5919" y="2469311"/>
            <a:ext cx="463550" cy="417830"/>
          </a:xfrm>
          <a:prstGeom prst="rect">
            <a:avLst/>
          </a:prstGeom>
        </p:spPr>
      </p:pic>
      <p:pic>
        <p:nvPicPr>
          <p:cNvPr id="15" name="Graphic 27">
            <a:extLst>
              <a:ext uri="{FF2B5EF4-FFF2-40B4-BE49-F238E27FC236}">
                <a16:creationId xmlns:a16="http://schemas.microsoft.com/office/drawing/2014/main" id="{61147645-A7D2-4CD8-908F-002E252F40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8351" y="3923753"/>
            <a:ext cx="368300" cy="441960"/>
          </a:xfrm>
          <a:prstGeom prst="rect">
            <a:avLst/>
          </a:prstGeom>
        </p:spPr>
      </p:pic>
      <p:pic>
        <p:nvPicPr>
          <p:cNvPr id="16" name="Graphic 31">
            <a:extLst>
              <a:ext uri="{FF2B5EF4-FFF2-40B4-BE49-F238E27FC236}">
                <a16:creationId xmlns:a16="http://schemas.microsoft.com/office/drawing/2014/main" id="{9F022064-52FA-4E86-9B9A-F5E39A2918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86769" y="5403294"/>
            <a:ext cx="444500" cy="444500"/>
          </a:xfrm>
          <a:prstGeom prst="rect">
            <a:avLst/>
          </a:prstGeom>
        </p:spPr>
      </p:pic>
      <p:pic>
        <p:nvPicPr>
          <p:cNvPr id="17" name="Graphic 192">
            <a:extLst>
              <a:ext uri="{FF2B5EF4-FFF2-40B4-BE49-F238E27FC236}">
                <a16:creationId xmlns:a16="http://schemas.microsoft.com/office/drawing/2014/main" id="{29A282FE-0FB5-41D6-A107-5720773DAB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67469" y="1611122"/>
            <a:ext cx="463550" cy="479425"/>
          </a:xfrm>
          <a:prstGeom prst="rect">
            <a:avLst/>
          </a:prstGeom>
        </p:spPr>
      </p:pic>
      <p:pic>
        <p:nvPicPr>
          <p:cNvPr id="18" name="Graphic 193">
            <a:extLst>
              <a:ext uri="{FF2B5EF4-FFF2-40B4-BE49-F238E27FC236}">
                <a16:creationId xmlns:a16="http://schemas.microsoft.com/office/drawing/2014/main" id="{F31874E2-A2BD-4CB1-ABB0-A16EAD2CF8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05231" y="2464921"/>
            <a:ext cx="450850" cy="499110"/>
          </a:xfrm>
          <a:prstGeom prst="rect">
            <a:avLst/>
          </a:prstGeom>
        </p:spPr>
      </p:pic>
      <p:pic>
        <p:nvPicPr>
          <p:cNvPr id="19" name="Graphic 194">
            <a:extLst>
              <a:ext uri="{FF2B5EF4-FFF2-40B4-BE49-F238E27FC236}">
                <a16:creationId xmlns:a16="http://schemas.microsoft.com/office/drawing/2014/main" id="{80B50BAE-77BB-4D38-953F-2AB6230F6B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46392" y="3838173"/>
            <a:ext cx="461010" cy="514350"/>
          </a:xfrm>
          <a:prstGeom prst="rect">
            <a:avLst/>
          </a:prstGeom>
        </p:spPr>
      </p:pic>
      <p:pic>
        <p:nvPicPr>
          <p:cNvPr id="20" name="Graphic 195">
            <a:extLst>
              <a:ext uri="{FF2B5EF4-FFF2-40B4-BE49-F238E27FC236}">
                <a16:creationId xmlns:a16="http://schemas.microsoft.com/office/drawing/2014/main" id="{930CE6C3-5A9B-4E58-99FD-F93C660249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02237" y="5403294"/>
            <a:ext cx="457200" cy="457200"/>
          </a:xfrm>
          <a:prstGeom prst="rect">
            <a:avLst/>
          </a:prstGeom>
        </p:spPr>
      </p:pic>
      <p:pic>
        <p:nvPicPr>
          <p:cNvPr id="21" name="Graphic 29">
            <a:extLst>
              <a:ext uri="{FF2B5EF4-FFF2-40B4-BE49-F238E27FC236}">
                <a16:creationId xmlns:a16="http://schemas.microsoft.com/office/drawing/2014/main" id="{ADC6DE78-914F-4CC2-ACB1-FD072E921B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73750" y="6016244"/>
            <a:ext cx="444500" cy="444500"/>
          </a:xfrm>
          <a:prstGeom prst="rect">
            <a:avLst/>
          </a:prstGeom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D5324F74-0071-485E-B196-6D1278E5F179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3029" y="3603431"/>
            <a:ext cx="1245527" cy="85341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6C57DF8-6E94-4279-9A8E-EDB712BF69F8}"/>
              </a:ext>
            </a:extLst>
          </p:cNvPr>
          <p:cNvCxnSpPr>
            <a:cxnSpLocks/>
            <a:stCxn id="15" idx="0"/>
            <a:endCxn id="14" idx="1"/>
          </p:cNvCxnSpPr>
          <p:nvPr/>
        </p:nvCxnSpPr>
        <p:spPr bwMode="auto">
          <a:xfrm rot="5400000" flipH="1" flipV="1">
            <a:off x="886447" y="2874281"/>
            <a:ext cx="1245527" cy="85341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64DAE3B8-1E34-4CB7-BA02-24C279743E45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 bwMode="auto">
          <a:xfrm flipV="1">
            <a:off x="2399469" y="1850834"/>
            <a:ext cx="2062091" cy="82739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478AE99D-4401-4196-8ECB-48035125DA34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4941620" y="1842157"/>
            <a:ext cx="2400837" cy="867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D23F544-7920-4C00-B61C-2BE1A35B5B0F}"/>
              </a:ext>
            </a:extLst>
          </p:cNvPr>
          <p:cNvCxnSpPr>
            <a:cxnSpLocks/>
            <a:stCxn id="17" idx="3"/>
            <a:endCxn id="18" idx="0"/>
          </p:cNvCxnSpPr>
          <p:nvPr/>
        </p:nvCxnSpPr>
        <p:spPr bwMode="auto">
          <a:xfrm>
            <a:off x="7831019" y="1850835"/>
            <a:ext cx="2199637" cy="61408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54FFA540-6AF1-423B-ABB1-A61A5DB3D4DE}"/>
              </a:ext>
            </a:extLst>
          </p:cNvPr>
          <p:cNvCxnSpPr>
            <a:cxnSpLocks/>
            <a:stCxn id="16" idx="1"/>
            <a:endCxn id="15" idx="2"/>
          </p:cNvCxnSpPr>
          <p:nvPr/>
        </p:nvCxnSpPr>
        <p:spPr bwMode="auto">
          <a:xfrm rot="10800000">
            <a:off x="1082501" y="4365714"/>
            <a:ext cx="1304268" cy="125983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6BBA841-0C03-4E4A-979F-5592DA0387EF}"/>
              </a:ext>
            </a:extLst>
          </p:cNvPr>
          <p:cNvCxnSpPr>
            <a:cxnSpLocks/>
            <a:stCxn id="16" idx="2"/>
            <a:endCxn id="21" idx="2"/>
          </p:cNvCxnSpPr>
          <p:nvPr/>
        </p:nvCxnSpPr>
        <p:spPr bwMode="auto">
          <a:xfrm rot="16200000" flipH="1">
            <a:off x="4046034" y="4410778"/>
            <a:ext cx="612950" cy="3486981"/>
          </a:xfrm>
          <a:prstGeom prst="bentConnector3">
            <a:avLst>
              <a:gd name="adj1" fmla="val 137295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062DEAAB-3CE4-4401-B02C-F62D7473922C}"/>
              </a:ext>
            </a:extLst>
          </p:cNvPr>
          <p:cNvCxnSpPr>
            <a:cxnSpLocks/>
            <a:stCxn id="21" idx="0"/>
            <a:endCxn id="20" idx="1"/>
          </p:cNvCxnSpPr>
          <p:nvPr/>
        </p:nvCxnSpPr>
        <p:spPr bwMode="auto">
          <a:xfrm rot="5400000" flipH="1" flipV="1">
            <a:off x="7206943" y="4520951"/>
            <a:ext cx="384350" cy="260623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8AF8F701-161E-4FBA-A838-502B9EFAA263}"/>
              </a:ext>
            </a:extLst>
          </p:cNvPr>
          <p:cNvCxnSpPr>
            <a:cxnSpLocks/>
            <a:stCxn id="20" idx="3"/>
            <a:endCxn id="19" idx="2"/>
          </p:cNvCxnSpPr>
          <p:nvPr/>
        </p:nvCxnSpPr>
        <p:spPr bwMode="auto">
          <a:xfrm flipV="1">
            <a:off x="9159437" y="4352523"/>
            <a:ext cx="1917460" cy="127937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E06F71B-A46C-4C09-B72D-746817FCBBC8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 bwMode="auto">
          <a:xfrm rot="16200000" flipV="1">
            <a:off x="10104641" y="2865917"/>
            <a:ext cx="1123697" cy="82081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069B2EA-F5FD-4E70-A0E1-01D0AFC10A70}"/>
              </a:ext>
            </a:extLst>
          </p:cNvPr>
          <p:cNvCxnSpPr>
            <a:stCxn id="13" idx="2"/>
            <a:endCxn id="13" idx="2"/>
          </p:cNvCxnSpPr>
          <p:nvPr/>
        </p:nvCxnSpPr>
        <p:spPr bwMode="auto">
          <a:xfrm>
            <a:off x="4701590" y="2044509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BCC8986-0A2D-4284-9C44-5FBE02AF8B43}"/>
              </a:ext>
            </a:extLst>
          </p:cNvPr>
          <p:cNvCxnSpPr>
            <a:cxnSpLocks/>
            <a:stCxn id="13" idx="2"/>
            <a:endCxn id="21" idx="1"/>
          </p:cNvCxnSpPr>
          <p:nvPr/>
        </p:nvCxnSpPr>
        <p:spPr bwMode="auto">
          <a:xfrm>
            <a:off x="4701590" y="2044509"/>
            <a:ext cx="1172160" cy="41939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CC2071-E130-4C27-8011-8FC44B6F6EE0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 bwMode="auto">
          <a:xfrm>
            <a:off x="2167694" y="2887141"/>
            <a:ext cx="6763143" cy="2516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B3BEA51-E1B7-4B05-8959-527A29DA7770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 bwMode="auto">
          <a:xfrm flipV="1">
            <a:off x="1266651" y="2714476"/>
            <a:ext cx="8538580" cy="14302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56833C1-5CF8-4820-BD85-562E963EFADD}"/>
              </a:ext>
            </a:extLst>
          </p:cNvPr>
          <p:cNvCxnSpPr>
            <a:cxnSpLocks/>
            <a:stCxn id="16" idx="3"/>
            <a:endCxn id="17" idx="2"/>
          </p:cNvCxnSpPr>
          <p:nvPr/>
        </p:nvCxnSpPr>
        <p:spPr bwMode="auto">
          <a:xfrm flipV="1">
            <a:off x="2831269" y="2090547"/>
            <a:ext cx="4767975" cy="35349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7D4013C-4E6B-4467-8E8A-A26A2DF94100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 bwMode="auto">
          <a:xfrm flipV="1">
            <a:off x="1266651" y="4095348"/>
            <a:ext cx="9579741" cy="493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C58565AD-A834-4947-B7DB-161619485699}"/>
              </a:ext>
            </a:extLst>
          </p:cNvPr>
          <p:cNvSpPr/>
          <p:nvPr/>
        </p:nvSpPr>
        <p:spPr bwMode="auto">
          <a:xfrm>
            <a:off x="3169905" y="2973301"/>
            <a:ext cx="6351243" cy="223147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272DCC-05FD-43BE-BE1A-5FF4C56D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555" y="2963265"/>
            <a:ext cx="6584621" cy="24982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b="1" dirty="0">
                <a:solidFill>
                  <a:srgbClr val="0052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Daunting </a:t>
            </a:r>
            <a:r>
              <a:rPr lang="en-US" b="1" dirty="0">
                <a:solidFill>
                  <a:srgbClr val="00528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Tasks and </a:t>
            </a:r>
            <a:r>
              <a:rPr lang="en-US" b="1" dirty="0">
                <a:solidFill>
                  <a:srgbClr val="0052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Difficult Discussions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sz="1800" b="1" dirty="0">
                <a:solidFill>
                  <a:srgbClr val="0052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</a:rPr>
              <a:t>We understand the creation of an Emergency Operation</a:t>
            </a:r>
            <a:r>
              <a:rPr lang="en-US" sz="20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/>
              </a:rPr>
              <a:t>s Plan can be a daunting task.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85000"/>
              <a:buNone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sz="2000" dirty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/>
              </a:rPr>
              <a:t>You are not alone in this! Lean on your first responder and emergency management partners with any questions.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37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HS_Template_White">
  <a:themeElements>
    <a:clrScheme name="Custom 2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0E78AE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3340E8E8EAE04EA8FB591D4F3F752C" ma:contentTypeVersion="11" ma:contentTypeDescription="Create a new document." ma:contentTypeScope="" ma:versionID="b435040227397a7ba3b11dcc04142660">
  <xsd:schema xmlns:xsd="http://www.w3.org/2001/XMLSchema" xmlns:xs="http://www.w3.org/2001/XMLSchema" xmlns:p="http://schemas.microsoft.com/office/2006/metadata/properties" xmlns:ns2="b4d67eb4-036d-4213-b993-020d717e40c0" xmlns:ns3="e6f542b1-e6b3-427b-907f-12e2eaeaa8fe" targetNamespace="http://schemas.microsoft.com/office/2006/metadata/properties" ma:root="true" ma:fieldsID="acb852b6eeed0a6f65cbab27dd846ae5" ns2:_="" ns3:_="">
    <xsd:import namespace="b4d67eb4-036d-4213-b993-020d717e40c0"/>
    <xsd:import namespace="e6f542b1-e6b3-427b-907f-12e2eaeaa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7eb4-036d-4213-b993-020d717e4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542b1-e6b3-427b-907f-12e2eaeaa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E873D0-831F-442D-94A9-F9F0AFD57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67eb4-036d-4213-b993-020d717e40c0"/>
    <ds:schemaRef ds:uri="e6f542b1-e6b3-427b-907f-12e2eaeaa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F6A314-106F-4CC5-BA68-3F61F2FE11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795B52-7B5A-4FB9-9676-9B09B6F5A9F0}">
  <ds:schemaRefs>
    <ds:schemaRef ds:uri="e6f542b1-e6b3-427b-907f-12e2eaeaa8f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b4d67eb4-036d-4213-b993-020d717e40c0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2494</Words>
  <Application>Microsoft Office PowerPoint</Application>
  <PresentationFormat>Widescreen</PresentationFormat>
  <Paragraphs>264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Franklin Gothic Demi Cond</vt:lpstr>
      <vt:lpstr>Times New Roman</vt:lpstr>
      <vt:lpstr>Wingdings</vt:lpstr>
      <vt:lpstr>Office Theme</vt:lpstr>
      <vt:lpstr>DHS_Template_White</vt:lpstr>
      <vt:lpstr>Protecting Houses of Worship Basic Law, Guidance, and Available Resources </vt:lpstr>
      <vt:lpstr>Workshop Overview</vt:lpstr>
      <vt:lpstr>Emergency Planning Support and Resources </vt:lpstr>
      <vt:lpstr>Emergency Planning – What is it?</vt:lpstr>
      <vt:lpstr>Emergency Planning – Where to begin?</vt:lpstr>
      <vt:lpstr>Emergency Planning - Considerations</vt:lpstr>
      <vt:lpstr>Emergency Planning – What does it look like?</vt:lpstr>
      <vt:lpstr>Emergency Planning – Functional Annexes</vt:lpstr>
      <vt:lpstr>Emergency Planning – Moving Forward</vt:lpstr>
      <vt:lpstr>Grant Opportunities for Houses of Worship</vt:lpstr>
      <vt:lpstr>Nonprofit Security Grant Program</vt:lpstr>
      <vt:lpstr>Targeted Violence and Terrorism Prevention Grant</vt:lpstr>
      <vt:lpstr>Targeted Violence and Terrorism Prevention Grant</vt:lpstr>
      <vt:lpstr>Security and Vulnerability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CISA Protective Security Advisors (PSAs)</vt:lpstr>
      <vt:lpstr>PowerPoint Presentation</vt:lpstr>
      <vt:lpstr>PSA Security / Vulnerability Assessments</vt:lpstr>
      <vt:lpstr>CISA Houses of Worship/Faith Based Organizations Resources</vt:lpstr>
      <vt:lpstr>PowerPoint Presentation</vt:lpstr>
      <vt:lpstr>De-Escalation: The Power of “Hello”</vt:lpstr>
      <vt:lpstr>CISA De-Escalation Series</vt:lpstr>
      <vt:lpstr>PowerPoint Presentation</vt:lpstr>
      <vt:lpstr>CISA Active Shooter Preparedness Program</vt:lpstr>
      <vt:lpstr>Active Shooter Preparedness Program Overview</vt:lpstr>
      <vt:lpstr>CISA Active Shooter Preparedness Program</vt:lpstr>
      <vt:lpstr>CISA Active Shooter Preparedness Program</vt:lpstr>
      <vt:lpstr>PowerPoint Presentation</vt:lpstr>
      <vt:lpstr>CISA Self Assessments</vt:lpstr>
      <vt:lpstr>Houses of Worship Security Self-Assessment Tool</vt:lpstr>
      <vt:lpstr>PowerPoint Presentation</vt:lpstr>
      <vt:lpstr>PSA Security / Vulnerability Assessments</vt:lpstr>
      <vt:lpstr>SAFE Example</vt:lpstr>
      <vt:lpstr>SAFE Example</vt:lpstr>
      <vt:lpstr>PowerPoint Presentation</vt:lpstr>
      <vt:lpstr>PowerPoint Presentation</vt:lpstr>
      <vt:lpstr>PowerPoint Presentation</vt:lpstr>
      <vt:lpstr>Faith Based Information Sharing and Analysis Organization</vt:lpstr>
      <vt:lpstr>Faith Based Information Sharing and Analysis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Putnam, Heather (USAME)</cp:lastModifiedBy>
  <cp:revision>8</cp:revision>
  <dcterms:created xsi:type="dcterms:W3CDTF">2020-08-04T14:33:20Z</dcterms:created>
  <dcterms:modified xsi:type="dcterms:W3CDTF">2022-10-19T18:51:34Z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0x010100D93340E8E8EAE04EA8FB591D4F3F752C</vt:lpwstr>
  </property>
  <property fmtid="{D5CDD505-2E9C-101B-9397-08002B2CF9AE}" pid="3" name="MSIP_Label_a2eef23d-2e95-4428-9a3c-2526d95b164a_Enabled">
    <vt:lpwstr>true</vt:lpwstr>
  </property>
  <property fmtid="{D5CDD505-2E9C-101B-9397-08002B2CF9AE}" pid="4" name="MSIP_Label_a2eef23d-2e95-4428-9a3c-2526d95b164a_SetDate">
    <vt:lpwstr>2022-04-22T15:51:37Z</vt:lpwstr>
  </property>
  <property fmtid="{D5CDD505-2E9C-101B-9397-08002B2CF9AE}" pid="5" name="MSIP_Label_a2eef23d-2e95-4428-9a3c-2526d95b164a_Method">
    <vt:lpwstr>Standard</vt:lpwstr>
  </property>
  <property fmtid="{D5CDD505-2E9C-101B-9397-08002B2CF9AE}" pid="6" name="MSIP_Label_a2eef23d-2e95-4428-9a3c-2526d95b164a_Name">
    <vt:lpwstr>For Official Use Only (FOUO)</vt:lpwstr>
  </property>
  <property fmtid="{D5CDD505-2E9C-101B-9397-08002B2CF9AE}" pid="7" name="MSIP_Label_a2eef23d-2e95-4428-9a3c-2526d95b164a_SiteId">
    <vt:lpwstr>3ccde76c-946d-4a12-bb7a-fc9d0842354a</vt:lpwstr>
  </property>
  <property fmtid="{D5CDD505-2E9C-101B-9397-08002B2CF9AE}" pid="8" name="MSIP_Label_a2eef23d-2e95-4428-9a3c-2526d95b164a_ActionId">
    <vt:lpwstr>2b9e1f22-75d3-4ccc-9727-a28b4dbea4dc</vt:lpwstr>
  </property>
  <property fmtid="{D5CDD505-2E9C-101B-9397-08002B2CF9AE}" pid="9" name="MSIP_Label_a2eef23d-2e95-4428-9a3c-2526d95b164a_ContentBits">
    <vt:lpwstr>0</vt:lpwstr>
  </property>
</Properties>
</file>